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0" r:id="rId14"/>
    <p:sldId id="281" r:id="rId15"/>
    <p:sldId id="267" r:id="rId16"/>
    <p:sldId id="279" r:id="rId17"/>
    <p:sldId id="269" r:id="rId18"/>
    <p:sldId id="275" r:id="rId19"/>
    <p:sldId id="268" r:id="rId20"/>
    <p:sldId id="271" r:id="rId21"/>
    <p:sldId id="272" r:id="rId22"/>
    <p:sldId id="273" r:id="rId23"/>
    <p:sldId id="274" r:id="rId24"/>
    <p:sldId id="277" r:id="rId25"/>
    <p:sldId id="276" r:id="rId26"/>
    <p:sldId id="278" r:id="rId2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86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096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6096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6613516"/>
            <a:ext cx="4371975" cy="195072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6613516"/>
            <a:ext cx="1800225" cy="195072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018808"/>
            <a:ext cx="0" cy="1219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0624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5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016000"/>
            <a:ext cx="1478756" cy="72136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016000"/>
            <a:ext cx="4264819" cy="721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431442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799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096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6096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6613516"/>
            <a:ext cx="4371975" cy="195072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6613516"/>
            <a:ext cx="1800225" cy="195072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018808"/>
            <a:ext cx="0" cy="1219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6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780288"/>
            <a:ext cx="5467541" cy="1999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048000"/>
            <a:ext cx="2674620" cy="5364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048000"/>
            <a:ext cx="2674620" cy="5364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1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780288"/>
            <a:ext cx="5467541" cy="1999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2906181"/>
            <a:ext cx="2674620" cy="109728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3957051"/>
            <a:ext cx="2674620" cy="4455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2906181"/>
            <a:ext cx="2674620" cy="109728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3957051"/>
            <a:ext cx="2674620" cy="4455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3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2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60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28679"/>
            <a:ext cx="2468880" cy="231648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097280"/>
            <a:ext cx="3194114" cy="691286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010008"/>
            <a:ext cx="2468880" cy="501639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62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6613517"/>
            <a:ext cx="4371975" cy="195072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096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6613517"/>
            <a:ext cx="1800225" cy="195072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018808"/>
            <a:ext cx="0" cy="1219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23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780288"/>
            <a:ext cx="5467541" cy="199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048000"/>
            <a:ext cx="5467541" cy="5364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8627605"/>
            <a:ext cx="121170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154517-7EA7-4799-A5A7-3C2751CC13D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8627605"/>
            <a:ext cx="331957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8627605"/>
            <a:ext cx="54768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5562C5-7AC9-4811-AE3C-856561712CA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101765"/>
            <a:ext cx="0" cy="1219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49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if_else.asp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loop_for.asp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functions.as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variables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C062-2364-45FF-AB19-C2DD92C7A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JavaScript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30146-C9D0-4CB8-9F73-A0BC5696A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 Syntax</a:t>
            </a:r>
          </a:p>
        </p:txBody>
      </p:sp>
    </p:spTree>
    <p:extLst>
      <p:ext uri="{BB962C8B-B14F-4D97-AF65-F5344CB8AC3E}">
        <p14:creationId xmlns:p14="http://schemas.microsoft.com/office/powerpoint/2010/main" val="170429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76BB-84F4-469E-B44E-7EF71C00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values -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9A97B-062C-4CDD-941B-D3BC07CDE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53" y="2586546"/>
            <a:ext cx="5467541" cy="53644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Notice that each site has a list of reviews. </a:t>
            </a:r>
          </a:p>
          <a:p>
            <a:pPr marL="0" indent="0">
              <a:buNone/>
            </a:pPr>
            <a:r>
              <a:rPr lang="en-US" dirty="0"/>
              <a:t>Could do: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review1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review2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review3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review4 = 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DISCOURAGE THIS! What’s an issue with this?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Instead, use an </a:t>
            </a:r>
            <a:r>
              <a:rPr lang="en-US" b="1" dirty="0"/>
              <a:t>ARRAY</a:t>
            </a:r>
            <a:r>
              <a:rPr lang="en-US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site1Reviews = [2,3,2,4];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One list with all the values. To access, need the list AND a selector, which we call an </a:t>
            </a:r>
            <a:r>
              <a:rPr lang="en-US" b="1" dirty="0"/>
              <a:t>INDEX</a:t>
            </a:r>
            <a:r>
              <a:rPr lang="en-US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9E7BD-36A6-49E3-A3D7-EAB6381136E3}"/>
              </a:ext>
            </a:extLst>
          </p:cNvPr>
          <p:cNvSpPr txBox="1"/>
          <p:nvPr/>
        </p:nvSpPr>
        <p:spPr>
          <a:xfrm>
            <a:off x="1711531" y="7160266"/>
            <a:ext cx="4802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Pedagogy sidebar: Some students prefer this type of lecture on a white/chalk board. Slows it down, easier to follow. </a:t>
            </a:r>
          </a:p>
          <a:p>
            <a:r>
              <a:rPr lang="en-US" dirty="0">
                <a:solidFill>
                  <a:srgbClr val="002060"/>
                </a:solidFill>
              </a:rPr>
              <a:t>Advantage of ppt: available for later review</a:t>
            </a:r>
          </a:p>
        </p:txBody>
      </p:sp>
    </p:spTree>
    <p:extLst>
      <p:ext uri="{BB962C8B-B14F-4D97-AF65-F5344CB8AC3E}">
        <p14:creationId xmlns:p14="http://schemas.microsoft.com/office/powerpoint/2010/main" val="270236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4B9CC-3D6A-4BE1-8F14-981DC5C8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09" y="507926"/>
            <a:ext cx="5467541" cy="1999488"/>
          </a:xfrm>
        </p:spPr>
        <p:txBody>
          <a:bodyPr>
            <a:normAutofit/>
          </a:bodyPr>
          <a:lstStyle/>
          <a:p>
            <a:r>
              <a:rPr lang="en-US" dirty="0"/>
              <a:t>Does site 1 or site 2 have the most reviews?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4B985C9-BA2B-451A-BD58-5CE43745E4C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4495423"/>
              </p:ext>
            </p:extLst>
          </p:nvPr>
        </p:nvGraphicFramePr>
        <p:xfrm>
          <a:off x="5394556" y="2390174"/>
          <a:ext cx="666939" cy="1258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939">
                  <a:extLst>
                    <a:ext uri="{9D8B030D-6E8A-4147-A177-3AD203B41FA5}">
                      <a16:colId xmlns:a16="http://schemas.microsoft.com/office/drawing/2014/main" val="2096530728"/>
                    </a:ext>
                  </a:extLst>
                </a:gridCol>
              </a:tblGrid>
              <a:tr h="3146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802932"/>
                  </a:ext>
                </a:extLst>
              </a:tr>
              <a:tr h="3146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303709"/>
                  </a:ext>
                </a:extLst>
              </a:tr>
              <a:tr h="3146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77089"/>
                  </a:ext>
                </a:extLst>
              </a:tr>
              <a:tr h="3146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7862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27C0752-D613-4505-8E9A-71E2E192C067}"/>
              </a:ext>
            </a:extLst>
          </p:cNvPr>
          <p:cNvSpPr txBox="1"/>
          <p:nvPr/>
        </p:nvSpPr>
        <p:spPr>
          <a:xfrm>
            <a:off x="4453795" y="3676435"/>
            <a:ext cx="193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site1Reviews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70AB42-C95F-4926-9961-6FA34F05EC02}"/>
              </a:ext>
            </a:extLst>
          </p:cNvPr>
          <p:cNvSpPr txBox="1"/>
          <p:nvPr/>
        </p:nvSpPr>
        <p:spPr>
          <a:xfrm>
            <a:off x="5024667" y="2429347"/>
            <a:ext cx="598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E0795F-9056-4477-A8A7-D8B766AEE093}"/>
              </a:ext>
            </a:extLst>
          </p:cNvPr>
          <p:cNvSpPr txBox="1"/>
          <p:nvPr/>
        </p:nvSpPr>
        <p:spPr>
          <a:xfrm>
            <a:off x="5461646" y="2419128"/>
            <a:ext cx="322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100A04-BE8E-4736-8120-17A27F7D7903}"/>
              </a:ext>
            </a:extLst>
          </p:cNvPr>
          <p:cNvSpPr txBox="1"/>
          <p:nvPr/>
        </p:nvSpPr>
        <p:spPr>
          <a:xfrm>
            <a:off x="1522404" y="1966774"/>
            <a:ext cx="418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site1Reviews = [2,3,2,4];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01D49B-9602-4DF8-9F85-B57CF00B6E38}"/>
              </a:ext>
            </a:extLst>
          </p:cNvPr>
          <p:cNvSpPr txBox="1"/>
          <p:nvPr/>
        </p:nvSpPr>
        <p:spPr>
          <a:xfrm>
            <a:off x="1720877" y="2363862"/>
            <a:ext cx="3303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Declares the array, sets the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416F9A-A89C-402A-A95B-828379E5F18C}"/>
              </a:ext>
            </a:extLst>
          </p:cNvPr>
          <p:cNvSpPr txBox="1"/>
          <p:nvPr/>
        </p:nvSpPr>
        <p:spPr>
          <a:xfrm>
            <a:off x="2479831" y="4028332"/>
            <a:ext cx="4134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site1Reviews.length;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B4DD26-C15B-4F01-974B-3E5CE9009E8D}"/>
              </a:ext>
            </a:extLst>
          </p:cNvPr>
          <p:cNvSpPr txBox="1"/>
          <p:nvPr/>
        </p:nvSpPr>
        <p:spPr>
          <a:xfrm>
            <a:off x="3306146" y="4313403"/>
            <a:ext cx="3308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length is the number of elements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F16553-6156-4868-B1B2-B384F8D48BAA}"/>
              </a:ext>
            </a:extLst>
          </p:cNvPr>
          <p:cNvSpPr txBox="1"/>
          <p:nvPr/>
        </p:nvSpPr>
        <p:spPr>
          <a:xfrm>
            <a:off x="2598628" y="5144151"/>
            <a:ext cx="407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SELECTION</a:t>
            </a:r>
            <a:r>
              <a:rPr lang="en-US" dirty="0"/>
              <a:t>. Which site has most reviews?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7E39D3-ED12-4F7A-8577-B41F73E32941}"/>
              </a:ext>
            </a:extLst>
          </p:cNvPr>
          <p:cNvSpPr txBox="1"/>
          <p:nvPr/>
        </p:nvSpPr>
        <p:spPr>
          <a:xfrm>
            <a:off x="476784" y="5840256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site2Reviews = [2,5,4];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601D66-3EB6-4516-8D4D-4A2BFB04D9A7}"/>
              </a:ext>
            </a:extLst>
          </p:cNvPr>
          <p:cNvSpPr txBox="1"/>
          <p:nvPr/>
        </p:nvSpPr>
        <p:spPr>
          <a:xfrm>
            <a:off x="476784" y="5553997"/>
            <a:ext cx="193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site2Reviews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87229C-8B57-4A82-8F46-5D99E65C3FA2}"/>
              </a:ext>
            </a:extLst>
          </p:cNvPr>
          <p:cNvSpPr txBox="1"/>
          <p:nvPr/>
        </p:nvSpPr>
        <p:spPr>
          <a:xfrm>
            <a:off x="1084883" y="4519212"/>
            <a:ext cx="460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C2E7BC-655D-4C5F-BB48-C3C5BC5B2203}"/>
              </a:ext>
            </a:extLst>
          </p:cNvPr>
          <p:cNvSpPr txBox="1"/>
          <p:nvPr/>
        </p:nvSpPr>
        <p:spPr>
          <a:xfrm>
            <a:off x="1521862" y="4508993"/>
            <a:ext cx="322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0E54ED7-EEDC-4D23-975A-6D6A0E6B0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13545"/>
              </p:ext>
            </p:extLst>
          </p:nvPr>
        </p:nvGraphicFramePr>
        <p:xfrm>
          <a:off x="1443234" y="4457916"/>
          <a:ext cx="521743" cy="1019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743">
                  <a:extLst>
                    <a:ext uri="{9D8B030D-6E8A-4147-A177-3AD203B41FA5}">
                      <a16:colId xmlns:a16="http://schemas.microsoft.com/office/drawing/2014/main" val="1508916479"/>
                    </a:ext>
                  </a:extLst>
                </a:gridCol>
              </a:tblGrid>
              <a:tr h="339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544317"/>
                  </a:ext>
                </a:extLst>
              </a:tr>
              <a:tr h="3399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748418"/>
                  </a:ext>
                </a:extLst>
              </a:tr>
              <a:tr h="3399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174757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2E4C167C-099A-477B-9573-FD5947905B71}"/>
              </a:ext>
            </a:extLst>
          </p:cNvPr>
          <p:cNvSpPr txBox="1"/>
          <p:nvPr/>
        </p:nvSpPr>
        <p:spPr>
          <a:xfrm>
            <a:off x="877669" y="6477070"/>
            <a:ext cx="533992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(site1Reviews.length &gt; site2Reviews.length)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alert(“site 1 has most reviews”);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alert(“site 2 has most reviews”);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37336D-4AB2-4FE0-AF84-BFAC8DAC1E26}"/>
              </a:ext>
            </a:extLst>
          </p:cNvPr>
          <p:cNvSpPr txBox="1"/>
          <p:nvPr/>
        </p:nvSpPr>
        <p:spPr>
          <a:xfrm>
            <a:off x="1443233" y="8215712"/>
            <a:ext cx="534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What would be displayed if both sites had 4 reviews?</a:t>
            </a:r>
          </a:p>
        </p:txBody>
      </p:sp>
    </p:spTree>
    <p:extLst>
      <p:ext uri="{BB962C8B-B14F-4D97-AF65-F5344CB8AC3E}">
        <p14:creationId xmlns:p14="http://schemas.microsoft.com/office/powerpoint/2010/main" val="292796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EC69-7805-40CB-B7C5-C31C2F8E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Syntax Details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08C0F1-B0B5-44C0-BAF9-0C3C728F6134}"/>
              </a:ext>
            </a:extLst>
          </p:cNvPr>
          <p:cNvSpPr txBox="1"/>
          <p:nvPr/>
        </p:nvSpPr>
        <p:spPr>
          <a:xfrm>
            <a:off x="814387" y="2496658"/>
            <a:ext cx="52292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what to do if it’s true;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what to do if it’s false;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</a:rPr>
              <a:t>condition</a:t>
            </a:r>
            <a:r>
              <a:rPr lang="en-US" dirty="0"/>
              <a:t> needs to evaluate to a </a:t>
            </a:r>
            <a:r>
              <a:rPr lang="en-US" b="1" dirty="0"/>
              <a:t>Boolean</a:t>
            </a:r>
            <a:r>
              <a:rPr lang="en-US" dirty="0"/>
              <a:t> value (true or false)</a:t>
            </a:r>
          </a:p>
          <a:p>
            <a:endParaRPr lang="en-US" dirty="0"/>
          </a:p>
          <a:p>
            <a:r>
              <a:rPr lang="en-US" dirty="0"/>
              <a:t>else statement(s) are optional (can have just if)</a:t>
            </a:r>
          </a:p>
          <a:p>
            <a:endParaRPr lang="en-US" dirty="0"/>
          </a:p>
          <a:p>
            <a:r>
              <a:rPr lang="en-US" dirty="0"/>
              <a:t>{  } only required if multiple actions… BUT it’s good practice to always use.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what to do if it’s true;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(condition2)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what to do if 2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 true;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what to do if neither is true;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5FE211-4D5C-447E-B786-74BE713E8C04}"/>
              </a:ext>
            </a:extLst>
          </p:cNvPr>
          <p:cNvSpPr txBox="1"/>
          <p:nvPr/>
        </p:nvSpPr>
        <p:spPr>
          <a:xfrm>
            <a:off x="2130446" y="8464990"/>
            <a:ext cx="445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https://www.w3schools.com/js/js_if_else.asp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6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6DD3C4-2D09-4B0C-B0FD-6327ACC81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exercise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55C1B-C8DB-4E35-9B44-7759C8BFC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dirty="0"/>
              <a:t>Continue on the back of your paper</a:t>
            </a:r>
          </a:p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dirty="0"/>
              <a:t>Write an if/else that will display “Sell more!” if the # of tickets remaining is &gt; 100 and “Order more!” if the # of tickets remaining is &lt; 20</a:t>
            </a:r>
          </a:p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dirty="0"/>
              <a:t>Just use an alert to display the message</a:t>
            </a:r>
          </a:p>
          <a:p>
            <a:pPr marL="346075" indent="-346075">
              <a:buFont typeface="Arial" panose="020B0604020202020204" pitchFamily="34" charset="0"/>
              <a:buChar char="•"/>
            </a:pPr>
            <a:endParaRPr lang="en-US" dirty="0"/>
          </a:p>
          <a:p>
            <a:pPr marL="346075" indent="-346075">
              <a:buFont typeface="Arial" panose="020B0604020202020204" pitchFamily="34" charset="0"/>
              <a:buChar char="•"/>
            </a:pPr>
            <a:endParaRPr lang="en-US" dirty="0"/>
          </a:p>
          <a:p>
            <a:pPr marL="346075" indent="-346075">
              <a:buFont typeface="Arial" panose="020B0604020202020204" pitchFamily="34" charset="0"/>
              <a:buChar char="•"/>
            </a:pPr>
            <a:endParaRPr lang="en-US" dirty="0"/>
          </a:p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dirty="0"/>
              <a:t>What will happen with your code if tickets remaining is 60? Is that OK?</a:t>
            </a:r>
          </a:p>
        </p:txBody>
      </p:sp>
    </p:spTree>
    <p:extLst>
      <p:ext uri="{BB962C8B-B14F-4D97-AF65-F5344CB8AC3E}">
        <p14:creationId xmlns:p14="http://schemas.microsoft.com/office/powerpoint/2010/main" val="332491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5442-2D3F-4D28-B3E3-1199E7B7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3E2D-C566-48F9-9ED2-D56D7C427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100)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alert("Sell more!");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20)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alert("Order more!");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834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F21C-4B9E-4E6C-91C1-6FA8B885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the average review ratings for site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6C64C-F09A-4665-9CE9-BCD891B66F1D}"/>
              </a:ext>
            </a:extLst>
          </p:cNvPr>
          <p:cNvSpPr txBox="1"/>
          <p:nvPr/>
        </p:nvSpPr>
        <p:spPr>
          <a:xfrm>
            <a:off x="459212" y="2351257"/>
            <a:ext cx="61989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site1 = [2,3,2,4];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Access first “slot” in array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site1[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Access last “slot” in array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site1[</a:t>
            </a:r>
            <a:r>
              <a:rPr lang="en-US" sz="16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site1.length - 1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Calculate average, access each slot in order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total = 0;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(var ix = 0; ix &lt; site1Reviews.length; ix++)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total = total + site1Reviews[ix];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avg = total / site1Reviews.length;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cs typeface="Courier New" panose="02070309020205020404" pitchFamily="49" charset="0"/>
              </a:rPr>
              <a:t>Let’s </a:t>
            </a:r>
            <a:r>
              <a:rPr lang="en-US" sz="1600" b="1" dirty="0">
                <a:cs typeface="Courier New" panose="02070309020205020404" pitchFamily="49" charset="0"/>
              </a:rPr>
              <a:t>TRACE</a:t>
            </a:r>
            <a:r>
              <a:rPr lang="en-US" sz="1600" dirty="0">
                <a:cs typeface="Courier New" panose="02070309020205020404" pitchFamily="49" charset="0"/>
              </a:rPr>
              <a:t> this!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F7758A-D559-4DCD-A909-1A8D955DD14F}"/>
              </a:ext>
            </a:extLst>
          </p:cNvPr>
          <p:cNvSpPr txBox="1"/>
          <p:nvPr/>
        </p:nvSpPr>
        <p:spPr>
          <a:xfrm>
            <a:off x="2263645" y="5830338"/>
            <a:ext cx="44147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PRETEND YOU’RE THE COMPUTER</a:t>
            </a:r>
          </a:p>
          <a:p>
            <a:endParaRPr lang="en-US" dirty="0"/>
          </a:p>
          <a:p>
            <a:r>
              <a:rPr lang="en-US" dirty="0"/>
              <a:t>“Execute” each line of code in order</a:t>
            </a:r>
          </a:p>
          <a:p>
            <a:r>
              <a:rPr lang="en-US" dirty="0"/>
              <a:t>On the board, create boxes for each variable</a:t>
            </a:r>
          </a:p>
          <a:p>
            <a:endParaRPr lang="en-US" dirty="0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0DB0120-C8E3-4A85-9CAD-67CE40A8D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074316"/>
              </p:ext>
            </p:extLst>
          </p:nvPr>
        </p:nvGraphicFramePr>
        <p:xfrm>
          <a:off x="3330352" y="7152305"/>
          <a:ext cx="666939" cy="1258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939">
                  <a:extLst>
                    <a:ext uri="{9D8B030D-6E8A-4147-A177-3AD203B41FA5}">
                      <a16:colId xmlns:a16="http://schemas.microsoft.com/office/drawing/2014/main" val="2096530728"/>
                    </a:ext>
                  </a:extLst>
                </a:gridCol>
              </a:tblGrid>
              <a:tr h="3146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802932"/>
                  </a:ext>
                </a:extLst>
              </a:tr>
              <a:tr h="3146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303709"/>
                  </a:ext>
                </a:extLst>
              </a:tr>
              <a:tr h="3146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77089"/>
                  </a:ext>
                </a:extLst>
              </a:tr>
              <a:tr h="3146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7862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47A534-3D5F-44DD-B8F3-A403BA28340E}"/>
              </a:ext>
            </a:extLst>
          </p:cNvPr>
          <p:cNvSpPr txBox="1"/>
          <p:nvPr/>
        </p:nvSpPr>
        <p:spPr>
          <a:xfrm>
            <a:off x="2389591" y="8438566"/>
            <a:ext cx="193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site1Reviews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AE98FE-0646-4418-B85B-A17BA53B3161}"/>
              </a:ext>
            </a:extLst>
          </p:cNvPr>
          <p:cNvSpPr txBox="1"/>
          <p:nvPr/>
        </p:nvSpPr>
        <p:spPr>
          <a:xfrm>
            <a:off x="2960463" y="7191478"/>
            <a:ext cx="598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265E5-EA49-4BB2-93B8-D98C4E6167E3}"/>
              </a:ext>
            </a:extLst>
          </p:cNvPr>
          <p:cNvSpPr txBox="1"/>
          <p:nvPr/>
        </p:nvSpPr>
        <p:spPr>
          <a:xfrm>
            <a:off x="3397442" y="7181259"/>
            <a:ext cx="322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EE91C-6524-4E75-AB64-B4E5E63EB478}"/>
              </a:ext>
            </a:extLst>
          </p:cNvPr>
          <p:cNvSpPr/>
          <p:nvPr/>
        </p:nvSpPr>
        <p:spPr>
          <a:xfrm>
            <a:off x="4378242" y="7148953"/>
            <a:ext cx="796705" cy="5453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C1E22-B769-458D-A395-742A9538850A}"/>
              </a:ext>
            </a:extLst>
          </p:cNvPr>
          <p:cNvSpPr txBox="1"/>
          <p:nvPr/>
        </p:nvSpPr>
        <p:spPr>
          <a:xfrm>
            <a:off x="5213207" y="7181259"/>
            <a:ext cx="90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4E80DC-98FF-441D-875F-81EFF75C8900}"/>
              </a:ext>
            </a:extLst>
          </p:cNvPr>
          <p:cNvSpPr txBox="1"/>
          <p:nvPr/>
        </p:nvSpPr>
        <p:spPr>
          <a:xfrm>
            <a:off x="4508732" y="723698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48C185-FD32-4441-B080-39C8DA4252DB}"/>
              </a:ext>
            </a:extLst>
          </p:cNvPr>
          <p:cNvSpPr/>
          <p:nvPr/>
        </p:nvSpPr>
        <p:spPr>
          <a:xfrm>
            <a:off x="4340523" y="7944146"/>
            <a:ext cx="796705" cy="5453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DB5B10-B2E7-4BC8-AC8B-0F389D0D0F81}"/>
              </a:ext>
            </a:extLst>
          </p:cNvPr>
          <p:cNvSpPr txBox="1"/>
          <p:nvPr/>
        </p:nvSpPr>
        <p:spPr>
          <a:xfrm>
            <a:off x="5213207" y="7994380"/>
            <a:ext cx="90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0EE879-F68D-4B79-97EE-7656D35C3373}"/>
              </a:ext>
            </a:extLst>
          </p:cNvPr>
          <p:cNvSpPr txBox="1"/>
          <p:nvPr/>
        </p:nvSpPr>
        <p:spPr>
          <a:xfrm>
            <a:off x="4471013" y="803217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CE061F-9BEC-4DE6-84FA-309CD4BD5AEE}"/>
              </a:ext>
            </a:extLst>
          </p:cNvPr>
          <p:cNvSpPr/>
          <p:nvPr/>
        </p:nvSpPr>
        <p:spPr>
          <a:xfrm>
            <a:off x="782500" y="7862660"/>
            <a:ext cx="796705" cy="5453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5F8166-F965-4D41-86B2-B644D66142CC}"/>
              </a:ext>
            </a:extLst>
          </p:cNvPr>
          <p:cNvSpPr txBox="1"/>
          <p:nvPr/>
        </p:nvSpPr>
        <p:spPr>
          <a:xfrm>
            <a:off x="1617465" y="7894966"/>
            <a:ext cx="90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avg</a:t>
            </a:r>
          </a:p>
        </p:txBody>
      </p:sp>
    </p:spTree>
    <p:extLst>
      <p:ext uri="{BB962C8B-B14F-4D97-AF65-F5344CB8AC3E}">
        <p14:creationId xmlns:p14="http://schemas.microsoft.com/office/powerpoint/2010/main" val="4126945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EC69-7805-40CB-B7C5-C31C2F8E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FOR-LOOP Syntax Details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08C0F1-B0B5-44C0-BAF9-0C3C728F6134}"/>
              </a:ext>
            </a:extLst>
          </p:cNvPr>
          <p:cNvSpPr txBox="1"/>
          <p:nvPr/>
        </p:nvSpPr>
        <p:spPr>
          <a:xfrm>
            <a:off x="1027477" y="2575151"/>
            <a:ext cx="46399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 (</a:t>
            </a:r>
            <a:r>
              <a:rPr lang="en-US" i="1" dirty="0"/>
              <a:t>statement 1</a:t>
            </a:r>
            <a:r>
              <a:rPr lang="en-US" dirty="0"/>
              <a:t>;</a:t>
            </a:r>
            <a:r>
              <a:rPr lang="en-US" i="1" dirty="0"/>
              <a:t> statement 2</a:t>
            </a:r>
            <a:r>
              <a:rPr lang="en-US" dirty="0"/>
              <a:t>;</a:t>
            </a:r>
            <a:r>
              <a:rPr lang="en-US" i="1" dirty="0"/>
              <a:t> statement 3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// </a:t>
            </a:r>
            <a:r>
              <a:rPr lang="en-US" i="1" dirty="0"/>
              <a:t>code block to be executed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b="1" dirty="0"/>
              <a:t>Statement 1</a:t>
            </a:r>
            <a:r>
              <a:rPr lang="en-US" dirty="0"/>
              <a:t> is executed (one time) before the execution of the code block.</a:t>
            </a:r>
          </a:p>
          <a:p>
            <a:r>
              <a:rPr lang="en-US" b="1" dirty="0"/>
              <a:t>Statement 2</a:t>
            </a:r>
            <a:r>
              <a:rPr lang="en-US" dirty="0"/>
              <a:t> defines the condition for executing the code block.</a:t>
            </a:r>
          </a:p>
          <a:p>
            <a:r>
              <a:rPr lang="en-US" b="1" dirty="0"/>
              <a:t>Statement 3</a:t>
            </a:r>
            <a:r>
              <a:rPr lang="en-US" dirty="0"/>
              <a:t> is executed (every time) after the code block has been executed.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D49ABA-B18F-47AB-B75C-B1D38DC942E9}"/>
              </a:ext>
            </a:extLst>
          </p:cNvPr>
          <p:cNvSpPr txBox="1"/>
          <p:nvPr/>
        </p:nvSpPr>
        <p:spPr>
          <a:xfrm>
            <a:off x="2136618" y="8537417"/>
            <a:ext cx="447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https://www.w3schools.com/js/js_loop_for.asp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10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A6143-E1DA-4011-97D3-ECCEBE626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exercise – Simple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82F3-0AE5-4356-8047-337BEB4FD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1" y="2649648"/>
            <a:ext cx="5467541" cy="4104237"/>
          </a:xfrm>
        </p:spPr>
        <p:txBody>
          <a:bodyPr/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Edit the file JavaScriptArrayExercise.html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Find the smallest value in the given array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Hint: what actions will be the same as the average calculation? What actions will be different?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endParaRPr lang="en-US" dirty="0"/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/>
              <a:t> displays the result in the Browser console (often more convenient/less irritating that alert)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"title/prompt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"Smallest value: " + smallest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Remember Web Developer Tools from yesterday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B58586-9608-41D7-97D9-7138861C0284}"/>
              </a:ext>
            </a:extLst>
          </p:cNvPr>
          <p:cNvSpPr txBox="1"/>
          <p:nvPr/>
        </p:nvSpPr>
        <p:spPr>
          <a:xfrm>
            <a:off x="1277127" y="6753885"/>
            <a:ext cx="522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Pedagogy sidebar: Programmers make extensive use of examples (entire sites devoted to examples of how to achieve various tasks).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Research shows that effective use of examples is a trait of high performing students – but it’s a skill that’s often not taught!  What code is similar to this exercise?</a:t>
            </a:r>
          </a:p>
        </p:txBody>
      </p:sp>
    </p:spTree>
    <p:extLst>
      <p:ext uri="{BB962C8B-B14F-4D97-AF65-F5344CB8AC3E}">
        <p14:creationId xmlns:p14="http://schemas.microsoft.com/office/powerpoint/2010/main" val="940366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A2AE-7513-4395-9873-5DED1F05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exercise -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43188-7EEF-4094-80CD-7D24354A9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3" y="3048000"/>
            <a:ext cx="5851887" cy="536448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 = [2,3,-5,4];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common error: initialize to 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smallest = a[0];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Since we've "used" slot 0, start loop with ix=1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(var ix = 1; ix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ix++)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(smallest &gt; a[ix])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smallest = a[ix];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console.log("The smallest value is: " 	+ smallest );</a:t>
            </a:r>
          </a:p>
        </p:txBody>
      </p:sp>
    </p:spTree>
    <p:extLst>
      <p:ext uri="{BB962C8B-B14F-4D97-AF65-F5344CB8AC3E}">
        <p14:creationId xmlns:p14="http://schemas.microsoft.com/office/powerpoint/2010/main" val="1194474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F21C-4B9E-4E6C-91C1-6FA8B885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the average review ratings for both sites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6C64C-F09A-4665-9CE9-BCD891B66F1D}"/>
              </a:ext>
            </a:extLst>
          </p:cNvPr>
          <p:cNvSpPr txBox="1"/>
          <p:nvPr/>
        </p:nvSpPr>
        <p:spPr>
          <a:xfrm>
            <a:off x="446260" y="2525637"/>
            <a:ext cx="6198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site1Reviews = [2,3,2,4];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site2Reviews = [2,5,4];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Calculate the average for site 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total = 0;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(var ix = 0; ix &lt; site1Reviews.length; ix++)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total = total + site1Reviews[ix];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site1Avg = total/site1Reviews.length;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console.log("Average for site 1 is " + site1Avg);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Calculate the average for site 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total = 0;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(var ix = 0; ix &lt; site2Reviews.length; ix++)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total = total + site2Reviews[ix];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site2Avg = total/site2Reviews.length;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console.log("Average for site 2 is " + site2Avg);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819C1E-BD43-490D-A79C-BE68CA395650}"/>
              </a:ext>
            </a:extLst>
          </p:cNvPr>
          <p:cNvSpPr txBox="1"/>
          <p:nvPr/>
        </p:nvSpPr>
        <p:spPr>
          <a:xfrm>
            <a:off x="1557197" y="7731659"/>
            <a:ext cx="5011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 you notice about these two blocks of code?</a:t>
            </a:r>
          </a:p>
          <a:p>
            <a:r>
              <a:rPr lang="en-US" dirty="0"/>
              <a:t>What problems might occur in writing this code?</a:t>
            </a:r>
          </a:p>
          <a:p>
            <a:r>
              <a:rPr lang="en-US" dirty="0"/>
              <a:t>DRY – Don’t Repeat Yourself</a:t>
            </a:r>
          </a:p>
        </p:txBody>
      </p:sp>
    </p:spTree>
    <p:extLst>
      <p:ext uri="{BB962C8B-B14F-4D97-AF65-F5344CB8AC3E}">
        <p14:creationId xmlns:p14="http://schemas.microsoft.com/office/powerpoint/2010/main" val="230606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F05A-2C51-44E9-A8E0-3A9CF2E3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AA15D-653F-43E5-BAFF-AD1F7BD7D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 we want to learn about:</a:t>
            </a:r>
          </a:p>
          <a:p>
            <a:pPr marL="515938" indent="-515938">
              <a:buFont typeface="Wingdings" panose="05000000000000000000" pitchFamily="2" charset="2"/>
              <a:buChar char="Ø"/>
            </a:pPr>
            <a:r>
              <a:rPr lang="en-US" dirty="0"/>
              <a:t>Fundamental programming structures</a:t>
            </a:r>
          </a:p>
          <a:p>
            <a:pPr marL="515938" indent="-515938">
              <a:buFont typeface="Wingdings" panose="05000000000000000000" pitchFamily="2" charset="2"/>
              <a:buChar char="Ø"/>
            </a:pPr>
            <a:r>
              <a:rPr lang="en-US" dirty="0"/>
              <a:t>Basic JS Syntax</a:t>
            </a:r>
          </a:p>
          <a:p>
            <a:pPr marL="515938" indent="-515938">
              <a:buFont typeface="Wingdings" panose="05000000000000000000" pitchFamily="2" charset="2"/>
              <a:buChar char="Ø"/>
            </a:pPr>
            <a:r>
              <a:rPr lang="en-US" dirty="0"/>
              <a:t>Drawing functions (lines, rectangles, circles, etc.)</a:t>
            </a:r>
          </a:p>
          <a:p>
            <a:pPr marL="515938" indent="-515938">
              <a:buFont typeface="Wingdings" panose="05000000000000000000" pitchFamily="2" charset="2"/>
              <a:buChar char="Ø"/>
            </a:pPr>
            <a:r>
              <a:rPr lang="en-US" dirty="0"/>
              <a:t>Program design </a:t>
            </a:r>
          </a:p>
          <a:p>
            <a:pPr marL="515938" indent="-515938">
              <a:buFont typeface="Wingdings" panose="05000000000000000000" pitchFamily="2" charset="2"/>
              <a:buChar char="Ø"/>
            </a:pPr>
            <a:r>
              <a:rPr lang="en-US" dirty="0"/>
              <a:t>More pedagogy </a:t>
            </a:r>
            <a:r>
              <a:rPr lang="en-US" dirty="0" err="1"/>
              <a:t>techiques</a:t>
            </a:r>
            <a:endParaRPr lang="en-US" dirty="0"/>
          </a:p>
          <a:p>
            <a:pPr marL="515938" indent="-515938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apply that knowledge to a simple game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GET READY</a:t>
            </a:r>
          </a:p>
          <a:p>
            <a:pPr marL="398463" indent="-398463">
              <a:buFont typeface="Wingdings" panose="05000000000000000000" pitchFamily="2" charset="2"/>
              <a:buChar char="Ø"/>
            </a:pPr>
            <a:r>
              <a:rPr lang="en-US" dirty="0"/>
              <a:t>Be sure you have the files (downloaded yesterday)</a:t>
            </a:r>
          </a:p>
          <a:p>
            <a:pPr marL="528765" lvl="1" indent="-398463">
              <a:buFont typeface="Wingdings" panose="05000000000000000000" pitchFamily="2" charset="2"/>
              <a:buChar char="Ø"/>
            </a:pPr>
            <a:r>
              <a:rPr lang="en-US" dirty="0"/>
              <a:t>A solutions zip will be provided after you submit post-work</a:t>
            </a:r>
          </a:p>
          <a:p>
            <a:pPr marL="398463" indent="-398463">
              <a:buFont typeface="Wingdings" panose="05000000000000000000" pitchFamily="2" charset="2"/>
              <a:buChar char="Ø"/>
            </a:pPr>
            <a:r>
              <a:rPr lang="en-US" dirty="0"/>
              <a:t>Let’s pick partners</a:t>
            </a:r>
          </a:p>
          <a:p>
            <a:pPr marL="0" indent="0">
              <a:buNone/>
            </a:pPr>
            <a:endParaRPr lang="en-US" dirty="0"/>
          </a:p>
          <a:p>
            <a:pPr marL="515938" indent="-515938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15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4E07-8AE1-4BC3-8655-CA1BD0512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to use a function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1E381F2C-4AD7-4C0C-828F-8C2CA728400D}"/>
              </a:ext>
            </a:extLst>
          </p:cNvPr>
          <p:cNvSpPr/>
          <p:nvPr/>
        </p:nvSpPr>
        <p:spPr>
          <a:xfrm>
            <a:off x="997366" y="2361095"/>
            <a:ext cx="2498757" cy="168394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are some values, please tell me the average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48230-4E7E-4D79-9B55-C4225EF457AB}"/>
              </a:ext>
            </a:extLst>
          </p:cNvPr>
          <p:cNvSpPr txBox="1"/>
          <p:nvPr/>
        </p:nvSpPr>
        <p:spPr>
          <a:xfrm>
            <a:off x="1973797" y="4045039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[2,3,2,4]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223F91FC-DC25-4F6B-9A4D-1E53FE51A34A}"/>
              </a:ext>
            </a:extLst>
          </p:cNvPr>
          <p:cNvSpPr/>
          <p:nvPr/>
        </p:nvSpPr>
        <p:spPr>
          <a:xfrm>
            <a:off x="3641120" y="3610472"/>
            <a:ext cx="2402493" cy="1106383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CF80AB-5DFF-480E-B454-D9C46D6DACD3}"/>
              </a:ext>
            </a:extLst>
          </p:cNvPr>
          <p:cNvSpPr txBox="1"/>
          <p:nvPr/>
        </p:nvSpPr>
        <p:spPr>
          <a:xfrm>
            <a:off x="3829565" y="3978997"/>
            <a:ext cx="2031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average is 2.75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0AB53E48-9290-4ED5-B82B-535F89393635}"/>
              </a:ext>
            </a:extLst>
          </p:cNvPr>
          <p:cNvSpPr/>
          <p:nvPr/>
        </p:nvSpPr>
        <p:spPr>
          <a:xfrm>
            <a:off x="923433" y="5464928"/>
            <a:ext cx="2498757" cy="168394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are some values, please tell me the average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AA37D2-2F25-4B9F-8505-C8512EF093A2}"/>
              </a:ext>
            </a:extLst>
          </p:cNvPr>
          <p:cNvSpPr txBox="1"/>
          <p:nvPr/>
        </p:nvSpPr>
        <p:spPr>
          <a:xfrm>
            <a:off x="1899864" y="7148872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[2,5,4]</a:t>
            </a: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18AF8696-86F9-48EE-B69F-9F1BE49888EF}"/>
              </a:ext>
            </a:extLst>
          </p:cNvPr>
          <p:cNvSpPr/>
          <p:nvPr/>
        </p:nvSpPr>
        <p:spPr>
          <a:xfrm>
            <a:off x="3567187" y="6714305"/>
            <a:ext cx="2616330" cy="1106383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E7B1C1-2144-4C56-8B5F-BFE843628420}"/>
              </a:ext>
            </a:extLst>
          </p:cNvPr>
          <p:cNvSpPr txBox="1"/>
          <p:nvPr/>
        </p:nvSpPr>
        <p:spPr>
          <a:xfrm>
            <a:off x="3752898" y="6964206"/>
            <a:ext cx="215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average is 3.666</a:t>
            </a:r>
          </a:p>
        </p:txBody>
      </p:sp>
    </p:spTree>
    <p:extLst>
      <p:ext uri="{BB962C8B-B14F-4D97-AF65-F5344CB8AC3E}">
        <p14:creationId xmlns:p14="http://schemas.microsoft.com/office/powerpoint/2010/main" val="1040843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2AC9-BD31-4A4A-BB09-ECC5B4DD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calculation with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30BFE-5169-405B-AD1D-6BB74BB7D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site1Reviews = [2,3,2,4];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site2Reviews = [2,5,4];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Calculate the average for site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avg =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calcAvg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site1Reviews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console.log("Average for site 1 is " + avg);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Calculate the average for site 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avg =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calcAvg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site2Reviews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console.log("Average for site 2 is " + avg);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calcAvg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var total = 0;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(var ix = 0; ix &lt; </a:t>
            </a:r>
            <a:r>
              <a:rPr lang="en-US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ix++)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total = total + </a:t>
            </a:r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[ix];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total/</a:t>
            </a:r>
            <a:r>
              <a:rPr lang="en-US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DC962A-2E59-4E80-B0A2-B40D6ED96315}"/>
              </a:ext>
            </a:extLst>
          </p:cNvPr>
          <p:cNvSpPr txBox="1"/>
          <p:nvPr/>
        </p:nvSpPr>
        <p:spPr>
          <a:xfrm>
            <a:off x="5139414" y="3821735"/>
            <a:ext cx="1359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PARAMETER/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ARGUMENT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05C08-4664-46C3-93EB-4359E6053C2B}"/>
              </a:ext>
            </a:extLst>
          </p:cNvPr>
          <p:cNvSpPr txBox="1"/>
          <p:nvPr/>
        </p:nvSpPr>
        <p:spPr>
          <a:xfrm>
            <a:off x="4592919" y="6156356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FUNCTION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C9C0D-30C5-4C9F-AC60-6A71B4C3460E}"/>
              </a:ext>
            </a:extLst>
          </p:cNvPr>
          <p:cNvSpPr txBox="1"/>
          <p:nvPr/>
        </p:nvSpPr>
        <p:spPr>
          <a:xfrm>
            <a:off x="4764568" y="8363712"/>
            <a:ext cx="173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Let’s TRACE this!</a:t>
            </a:r>
          </a:p>
        </p:txBody>
      </p:sp>
    </p:spTree>
    <p:extLst>
      <p:ext uri="{BB962C8B-B14F-4D97-AF65-F5344CB8AC3E}">
        <p14:creationId xmlns:p14="http://schemas.microsoft.com/office/powerpoint/2010/main" val="1963030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8C5CE-2168-4850-98D5-02CF28B8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FOR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5703-E760-4BC4-A8D4-8F24E801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1" y="2622488"/>
            <a:ext cx="5467541" cy="5364480"/>
          </a:xfrm>
        </p:spPr>
        <p:txBody>
          <a:bodyPr/>
          <a:lstStyle/>
          <a:p>
            <a:r>
              <a:rPr lang="en-US" b="1" dirty="0"/>
              <a:t>FUNCTION DEFINITION</a:t>
            </a:r>
          </a:p>
          <a:p>
            <a:r>
              <a:rPr lang="en-US" dirty="0"/>
              <a:t>function </a:t>
            </a:r>
            <a:r>
              <a:rPr lang="en-US" dirty="0" err="1"/>
              <a:t>functionName</a:t>
            </a:r>
            <a:r>
              <a:rPr lang="en-US" dirty="0"/>
              <a:t>(parm1, parm2) {</a:t>
            </a:r>
          </a:p>
          <a:p>
            <a:r>
              <a:rPr lang="en-US" dirty="0"/>
              <a:t>	JAVASCRIPT CODE – DOES THE WORK</a:t>
            </a:r>
          </a:p>
          <a:p>
            <a:r>
              <a:rPr lang="en-US" dirty="0"/>
              <a:t>	return </a:t>
            </a:r>
            <a:r>
              <a:rPr lang="en-US" dirty="0" err="1"/>
              <a:t>calculatedValue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pPr marL="515938" indent="-515938">
              <a:buFont typeface="Arial" panose="020B0604020202020204" pitchFamily="34" charset="0"/>
              <a:buChar char="•"/>
            </a:pPr>
            <a:r>
              <a:rPr lang="en-US" dirty="0"/>
              <a:t>return does not need to return a value. Sometimes the function just does an action. Quick Exercise next.</a:t>
            </a:r>
          </a:p>
          <a:p>
            <a:endParaRPr lang="en-US" dirty="0"/>
          </a:p>
          <a:p>
            <a:r>
              <a:rPr lang="en-US" b="1" dirty="0"/>
              <a:t>FUNCTION CALL</a:t>
            </a:r>
          </a:p>
          <a:p>
            <a:r>
              <a:rPr lang="en-US" dirty="0"/>
              <a:t>var </a:t>
            </a:r>
            <a:r>
              <a:rPr lang="en-US" dirty="0" err="1"/>
              <a:t>myVar</a:t>
            </a:r>
            <a:r>
              <a:rPr lang="en-US" dirty="0"/>
              <a:t> = </a:t>
            </a:r>
            <a:r>
              <a:rPr lang="en-US" dirty="0" err="1"/>
              <a:t>functionName</a:t>
            </a:r>
            <a:r>
              <a:rPr lang="en-US" dirty="0"/>
              <a:t>(p1, p2); 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Order of the parameters must match (p1 becomes the value for parm1, etc. Can be very confusing at first, use descriptive names to make it clear)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Parameter can be a literal value (e.g., 10)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22E8F2-5288-4251-B431-7DCB80790300}"/>
              </a:ext>
            </a:extLst>
          </p:cNvPr>
          <p:cNvSpPr txBox="1"/>
          <p:nvPr/>
        </p:nvSpPr>
        <p:spPr>
          <a:xfrm>
            <a:off x="1946495" y="8600792"/>
            <a:ext cx="447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https://www.w3schools.com/js/js_functions.asp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05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84D3-2000-48B1-AAC6-2FA4FD45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exercise – simple function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53265-E741-48AE-9373-514FD826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Update your array program</a:t>
            </a:r>
          </a:p>
          <a:p>
            <a:pPr marL="515938" indent="-515938">
              <a:buFont typeface="Arial" panose="020B0604020202020204" pitchFamily="34" charset="0"/>
              <a:buChar char="•"/>
            </a:pPr>
            <a:r>
              <a:rPr lang="en-US" dirty="0"/>
              <a:t>Create a second array</a:t>
            </a:r>
          </a:p>
          <a:p>
            <a:pPr marL="515938" indent="-515938">
              <a:buFont typeface="Arial" panose="020B0604020202020204" pitchFamily="34" charset="0"/>
              <a:buChar char="•"/>
            </a:pPr>
            <a:r>
              <a:rPr lang="en-US" dirty="0"/>
              <a:t>Move the “smallest” calculation into a function</a:t>
            </a:r>
          </a:p>
          <a:p>
            <a:pPr marL="515938" indent="-515938">
              <a:buFont typeface="Arial" panose="020B0604020202020204" pitchFamily="34" charset="0"/>
              <a:buChar char="•"/>
            </a:pPr>
            <a:r>
              <a:rPr lang="en-US" dirty="0"/>
              <a:t>Call the function with each array</a:t>
            </a:r>
          </a:p>
          <a:p>
            <a:pPr marL="515938" indent="-515938">
              <a:buFont typeface="Arial" panose="020B0604020202020204" pitchFamily="34" charset="0"/>
              <a:buChar char="•"/>
            </a:pPr>
            <a:r>
              <a:rPr lang="en-US" dirty="0"/>
              <a:t>Have the function display the value using console.log (i.e., no “return” statement)</a:t>
            </a:r>
          </a:p>
        </p:txBody>
      </p:sp>
    </p:spTree>
    <p:extLst>
      <p:ext uri="{BB962C8B-B14F-4D97-AF65-F5344CB8AC3E}">
        <p14:creationId xmlns:p14="http://schemas.microsoft.com/office/powerpoint/2010/main" val="3220363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0293-394B-42C9-AA14-4175489A1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exercise -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6220-2F56-44F2-BBCF-EF9BF2D9A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2779776"/>
            <a:ext cx="6014851" cy="536448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[2,3,-5,4];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smallestValue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smallestValue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([8,1,9,3]); // notice literal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smallestValue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var smallest = a[0];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(var ix = 1; ix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ix++)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if (smallest &gt; a[ix])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smallest = a[ix];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console.log("The smallest value is: "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+ smallest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return; // optional - no value returned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5462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3891-B5B2-4AE3-9065-CE5CA844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site 3?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9AA61-F355-4802-888D-2686FB18E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2441418"/>
            <a:ext cx="5467541" cy="536448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Need to handle the case where there are no values. </a:t>
            </a:r>
            <a:endParaRPr lang="en-US" sz="1600" dirty="0"/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smallestValue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console.log("No values in list");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var smallest = a[0];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(var ix = 1; ix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ix++)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if (smallest &gt; a[ix])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smallest = a[ix];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console.log("The smallest value is: "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+ smallest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return; // optional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85D4A4-B697-4A8E-AB8C-FFFFA5D77B96}"/>
              </a:ext>
            </a:extLst>
          </p:cNvPr>
          <p:cNvSpPr txBox="1"/>
          <p:nvPr/>
        </p:nvSpPr>
        <p:spPr>
          <a:xfrm>
            <a:off x="932507" y="7903674"/>
            <a:ext cx="5803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Pedagogy sidebar: These cases are </a:t>
            </a:r>
            <a:r>
              <a:rPr lang="en-US" i="1" dirty="0">
                <a:solidFill>
                  <a:srgbClr val="002060"/>
                </a:solidFill>
              </a:rPr>
              <a:t>very</a:t>
            </a:r>
            <a:r>
              <a:rPr lang="en-US" dirty="0">
                <a:solidFill>
                  <a:srgbClr val="002060"/>
                </a:solidFill>
              </a:rPr>
              <a:t> important for professionals. Are HS students ready to think about this?</a:t>
            </a:r>
          </a:p>
        </p:txBody>
      </p:sp>
    </p:spTree>
    <p:extLst>
      <p:ext uri="{BB962C8B-B14F-4D97-AF65-F5344CB8AC3E}">
        <p14:creationId xmlns:p14="http://schemas.microsoft.com/office/powerpoint/2010/main" val="3753369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24EE4-FA5B-4EC0-9650-312C79F2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extend this exercise – topics not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75CDF-AB33-4C65-9524-2E38CA49D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How to create a new array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How to add values to an array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How to “sort” the array (put it in order)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Other decisions (e.g., assign a smiley face if average rating &gt; 3, a frowny face otherwise)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dirty="0"/>
              <a:t>How to create “bins” for the ratings (i.e., # of 5-star, # of 4-star, etc.). </a:t>
            </a:r>
          </a:p>
        </p:txBody>
      </p:sp>
    </p:spTree>
    <p:extLst>
      <p:ext uri="{BB962C8B-B14F-4D97-AF65-F5344CB8AC3E}">
        <p14:creationId xmlns:p14="http://schemas.microsoft.com/office/powerpoint/2010/main" val="341220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3BCFE-4A13-4E96-B1F2-5D405C4F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Cyndi the Robot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DF2607-D6B5-4E51-BAF7-EA497C578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212" y="2329325"/>
            <a:ext cx="2032000" cy="2679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053E6E-0738-441C-8B7E-B4FFB87B2D9B}"/>
              </a:ext>
            </a:extLst>
          </p:cNvPr>
          <p:cNvSpPr txBox="1"/>
          <p:nvPr/>
        </p:nvSpPr>
        <p:spPr>
          <a:xfrm>
            <a:off x="2933700" y="5133314"/>
            <a:ext cx="25076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Commands: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one step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Turn right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45 or 90 degrees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Lift hand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6DE9EB-7151-4454-A6FE-60C8DE06C197}"/>
              </a:ext>
            </a:extLst>
          </p:cNvPr>
          <p:cNvSpPr txBox="1"/>
          <p:nvPr/>
        </p:nvSpPr>
        <p:spPr>
          <a:xfrm>
            <a:off x="2254590" y="7362563"/>
            <a:ext cx="3865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Your task: Get me to touch the classroom door</a:t>
            </a:r>
          </a:p>
        </p:txBody>
      </p:sp>
    </p:spTree>
    <p:extLst>
      <p:ext uri="{BB962C8B-B14F-4D97-AF65-F5344CB8AC3E}">
        <p14:creationId xmlns:p14="http://schemas.microsoft.com/office/powerpoint/2010/main" val="279888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776CFD-7785-46EE-A603-ECEBC28A0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772" y="757794"/>
            <a:ext cx="5004881" cy="1098166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Fundamental Programming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1A17F-422E-45A7-A6FA-A8D3D6B44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Sequence</a:t>
            </a:r>
          </a:p>
          <a:p>
            <a:r>
              <a:rPr lang="en-US" dirty="0"/>
              <a:t>Actions performed one after the other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Repetition</a:t>
            </a:r>
            <a:r>
              <a:rPr lang="en-US" dirty="0"/>
              <a:t> </a:t>
            </a:r>
          </a:p>
          <a:p>
            <a:r>
              <a:rPr lang="en-US" dirty="0"/>
              <a:t>Repeated actions</a:t>
            </a:r>
          </a:p>
          <a:p>
            <a:r>
              <a:rPr lang="en-US" dirty="0"/>
              <a:t>We call these </a:t>
            </a:r>
            <a:r>
              <a:rPr lang="en-US" b="1" dirty="0"/>
              <a:t>LOOPS</a:t>
            </a:r>
            <a:r>
              <a:rPr lang="en-US" dirty="0"/>
              <a:t>. We’ll cover two types.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Selection</a:t>
            </a:r>
          </a:p>
          <a:p>
            <a:r>
              <a:rPr lang="en-US" dirty="0"/>
              <a:t>Decision (select action based on current situation)</a:t>
            </a:r>
          </a:p>
          <a:p>
            <a:r>
              <a:rPr lang="en-US" dirty="0"/>
              <a:t>Uses an IF STATEMENT</a:t>
            </a:r>
          </a:p>
          <a:p>
            <a:pPr marL="180022" lvl="1" indent="0">
              <a:buNone/>
            </a:pPr>
            <a:endParaRPr lang="en-US" dirty="0"/>
          </a:p>
          <a:p>
            <a:pPr marL="49720" indent="0">
              <a:buNone/>
            </a:pPr>
            <a:r>
              <a:rPr lang="en-US" b="1" dirty="0"/>
              <a:t>ALGORITHM</a:t>
            </a:r>
            <a:r>
              <a:rPr lang="en-US" dirty="0"/>
              <a:t> – step by step process to solve a problem</a:t>
            </a:r>
          </a:p>
        </p:txBody>
      </p:sp>
    </p:spTree>
    <p:extLst>
      <p:ext uri="{BB962C8B-B14F-4D97-AF65-F5344CB8AC3E}">
        <p14:creationId xmlns:p14="http://schemas.microsoft.com/office/powerpoint/2010/main" val="399150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65F1-E5D2-4B9F-8B3C-E0D89811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325F7-FBBC-4F6D-BBE9-FBA513AF9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282" y="2715460"/>
            <a:ext cx="5139892" cy="5866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Fill out the Ratings Worksheet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As you do, think about sequence, selection and repetition.</a:t>
            </a:r>
          </a:p>
        </p:txBody>
      </p:sp>
    </p:spTree>
    <p:extLst>
      <p:ext uri="{BB962C8B-B14F-4D97-AF65-F5344CB8AC3E}">
        <p14:creationId xmlns:p14="http://schemas.microsoft.com/office/powerpoint/2010/main" val="424988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6AF79-FEC1-4E1E-A4DE-185AD1ECF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207" y="2430685"/>
            <a:ext cx="4933446" cy="5840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VARIABLE</a:t>
            </a:r>
          </a:p>
          <a:p>
            <a:r>
              <a:rPr lang="en-US" dirty="0"/>
              <a:t>Place in the computer’s </a:t>
            </a:r>
            <a:r>
              <a:rPr lang="en-US" i="1" dirty="0"/>
              <a:t>memory</a:t>
            </a:r>
            <a:r>
              <a:rPr lang="en-US" dirty="0"/>
              <a:t> to hold data with a specific purpose </a:t>
            </a:r>
          </a:p>
          <a:p>
            <a:r>
              <a:rPr lang="en-US" dirty="0"/>
              <a:t>Variables have a name, such as: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average, list1,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dirty="0"/>
              <a:t> is NOT the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dirty="0"/>
              <a:t> (</a:t>
            </a:r>
            <a:r>
              <a:rPr lang="en-US" b="1" dirty="0"/>
              <a:t>CASE SENSITIVE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ASSIGNMENT</a:t>
            </a:r>
          </a:p>
          <a:p>
            <a:r>
              <a:rPr lang="en-US" dirty="0"/>
              <a:t>Variables contain values </a:t>
            </a:r>
          </a:p>
          <a:p>
            <a:r>
              <a:rPr lang="en-US" dirty="0"/>
              <a:t>We </a:t>
            </a:r>
            <a:r>
              <a:rPr lang="en-US" b="1" dirty="0"/>
              <a:t>ASSIGN</a:t>
            </a:r>
            <a:r>
              <a:rPr lang="en-US" dirty="0"/>
              <a:t> a value with = </a:t>
            </a:r>
          </a:p>
          <a:p>
            <a:r>
              <a:rPr lang="en-US" dirty="0"/>
              <a:t>This is </a:t>
            </a:r>
            <a:r>
              <a:rPr lang="en-US" i="1" dirty="0"/>
              <a:t>NOT</a:t>
            </a:r>
            <a:r>
              <a:rPr lang="en-US" dirty="0"/>
              <a:t> the same as math equality</a:t>
            </a:r>
          </a:p>
          <a:p>
            <a:pPr marL="0" indent="0">
              <a:buNone/>
            </a:pP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visits = 200;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days = 10;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visitsPerDay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visits / days;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E16B7-F94F-4AB1-9A05-D528676C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Program It - JavaScript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0DE8A2-235E-4DA3-872D-BC03865A4C03}"/>
              </a:ext>
            </a:extLst>
          </p:cNvPr>
          <p:cNvSpPr txBox="1"/>
          <p:nvPr/>
        </p:nvSpPr>
        <p:spPr>
          <a:xfrm>
            <a:off x="2027977" y="8528364"/>
            <a:ext cx="467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https://www.w3schools.com/js/js_variables.asp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FC7753-C0AA-468F-A74F-E775C2971C2E}"/>
              </a:ext>
            </a:extLst>
          </p:cNvPr>
          <p:cNvSpPr/>
          <p:nvPr/>
        </p:nvSpPr>
        <p:spPr>
          <a:xfrm>
            <a:off x="4414460" y="6424677"/>
            <a:ext cx="796705" cy="5453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EBB7A0-440B-4CD6-A116-B0784E3DF7C1}"/>
              </a:ext>
            </a:extLst>
          </p:cNvPr>
          <p:cNvSpPr txBox="1"/>
          <p:nvPr/>
        </p:nvSpPr>
        <p:spPr>
          <a:xfrm>
            <a:off x="5289917" y="6500389"/>
            <a:ext cx="90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visits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C206E4-0248-46E8-91A1-9C9EB16F0172}"/>
              </a:ext>
            </a:extLst>
          </p:cNvPr>
          <p:cNvCxnSpPr/>
          <p:nvPr/>
        </p:nvCxnSpPr>
        <p:spPr>
          <a:xfrm>
            <a:off x="2607398" y="6744832"/>
            <a:ext cx="1303699" cy="362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Down 12">
            <a:extLst>
              <a:ext uri="{FF2B5EF4-FFF2-40B4-BE49-F238E27FC236}">
                <a16:creationId xmlns:a16="http://schemas.microsoft.com/office/drawing/2014/main" id="{DF9EFAB2-EC3D-41F0-8E99-D97723B65A96}"/>
              </a:ext>
            </a:extLst>
          </p:cNvPr>
          <p:cNvSpPr/>
          <p:nvPr/>
        </p:nvSpPr>
        <p:spPr>
          <a:xfrm rot="16820985" flipH="1">
            <a:off x="4116627" y="6253284"/>
            <a:ext cx="52780" cy="48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48E5E1-78C1-4623-885D-F437B82C058E}"/>
              </a:ext>
            </a:extLst>
          </p:cNvPr>
          <p:cNvSpPr txBox="1"/>
          <p:nvPr/>
        </p:nvSpPr>
        <p:spPr>
          <a:xfrm>
            <a:off x="4544950" y="651271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B3CC21-572B-4EF4-8850-DE1F55CB6D98}"/>
              </a:ext>
            </a:extLst>
          </p:cNvPr>
          <p:cNvSpPr/>
          <p:nvPr/>
        </p:nvSpPr>
        <p:spPr>
          <a:xfrm>
            <a:off x="4422005" y="7084065"/>
            <a:ext cx="796705" cy="5453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6DC3A2-2D11-4F5B-8F38-B465189976D0}"/>
              </a:ext>
            </a:extLst>
          </p:cNvPr>
          <p:cNvSpPr txBox="1"/>
          <p:nvPr/>
        </p:nvSpPr>
        <p:spPr>
          <a:xfrm>
            <a:off x="5297462" y="7159777"/>
            <a:ext cx="90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B38C6-E6B8-4C2A-89B4-8CCE7B59B698}"/>
              </a:ext>
            </a:extLst>
          </p:cNvPr>
          <p:cNvSpPr txBox="1"/>
          <p:nvPr/>
        </p:nvSpPr>
        <p:spPr>
          <a:xfrm>
            <a:off x="4552495" y="71720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91CCBA-9529-478C-9A09-2D16B5EF57DF}"/>
              </a:ext>
            </a:extLst>
          </p:cNvPr>
          <p:cNvSpPr/>
          <p:nvPr/>
        </p:nvSpPr>
        <p:spPr>
          <a:xfrm>
            <a:off x="4438605" y="7725352"/>
            <a:ext cx="796705" cy="54539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6440BB-BF59-48CB-94A2-82E1A5852903}"/>
              </a:ext>
            </a:extLst>
          </p:cNvPr>
          <p:cNvSpPr txBox="1"/>
          <p:nvPr/>
        </p:nvSpPr>
        <p:spPr>
          <a:xfrm>
            <a:off x="5314061" y="7801064"/>
            <a:ext cx="138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visitsPerDay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4123BC-6F57-4A44-98B1-15C1C3290EEB}"/>
              </a:ext>
            </a:extLst>
          </p:cNvPr>
          <p:cNvSpPr txBox="1"/>
          <p:nvPr/>
        </p:nvSpPr>
        <p:spPr>
          <a:xfrm>
            <a:off x="4569095" y="78133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242235-B89C-4D20-B269-C686082744E6}"/>
              </a:ext>
            </a:extLst>
          </p:cNvPr>
          <p:cNvSpPr txBox="1"/>
          <p:nvPr/>
        </p:nvSpPr>
        <p:spPr>
          <a:xfrm>
            <a:off x="266789" y="5946391"/>
            <a:ext cx="13850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DECLARATION</a:t>
            </a:r>
          </a:p>
          <a:p>
            <a:endParaRPr lang="en-US" sz="1400" b="1" dirty="0"/>
          </a:p>
          <a:p>
            <a:r>
              <a:rPr lang="en-US" sz="1400" b="1" dirty="0"/>
              <a:t>KEYWORD (var)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119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F8D0-D502-4890-B937-8896A865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is Easy in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680D6-C035-4E61-AFDE-243F614F9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3" y="3048000"/>
            <a:ext cx="5734192" cy="536448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cost = 20;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tickets = 5;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total = cost * tickets; 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day1 = 5;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day2 = 30;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totalVisits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day1 + day2;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increase = day2 – day1;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total =  (day1 + day2) * cost;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We commonly need to </a:t>
            </a:r>
            <a:r>
              <a:rPr lang="en-US" i="1" dirty="0">
                <a:cs typeface="Courier New" panose="02070309020205020404" pitchFamily="49" charset="0"/>
              </a:rPr>
              <a:t>increment</a:t>
            </a:r>
            <a:r>
              <a:rPr lang="en-US" dirty="0">
                <a:cs typeface="Courier New" panose="02070309020205020404" pitchFamily="49" charset="0"/>
              </a:rPr>
              <a:t> a value (add 1 to it)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totalVisits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 // another visitor arrives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08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EC34-458F-408E-8FA2-EA945017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BA38-2F6F-4C9B-8BBB-8D6702568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the back of your worksheet, write 3 lines of code to: </a:t>
            </a:r>
          </a:p>
          <a:p>
            <a:r>
              <a:rPr lang="en-US" b="1" dirty="0"/>
              <a:t>DECLARE</a:t>
            </a:r>
            <a:r>
              <a:rPr lang="en-US" dirty="0"/>
              <a:t> a variable to represent the number of tickets sold so far, and </a:t>
            </a:r>
            <a:r>
              <a:rPr lang="en-US" b="1" dirty="0"/>
              <a:t>ASSIGN</a:t>
            </a:r>
            <a:r>
              <a:rPr lang="en-US" dirty="0"/>
              <a:t> it the value 40</a:t>
            </a:r>
          </a:p>
          <a:p>
            <a:r>
              <a:rPr lang="en-US" b="1" dirty="0"/>
              <a:t>DECLARE</a:t>
            </a:r>
            <a:r>
              <a:rPr lang="en-US" dirty="0"/>
              <a:t> a variable to represent the maximum tickets available, and </a:t>
            </a:r>
            <a:r>
              <a:rPr lang="en-US" b="1" dirty="0"/>
              <a:t>ASSIGN</a:t>
            </a:r>
            <a:r>
              <a:rPr lang="en-US" dirty="0"/>
              <a:t> it the value 120</a:t>
            </a:r>
          </a:p>
          <a:p>
            <a:r>
              <a:rPr lang="en-US" b="1" dirty="0"/>
              <a:t>DECLARE</a:t>
            </a:r>
            <a:r>
              <a:rPr lang="en-US" dirty="0"/>
              <a:t> a variable to represent the number of tickets remaining, and </a:t>
            </a:r>
            <a:r>
              <a:rPr lang="en-US" b="1" dirty="0"/>
              <a:t>ASSIGN</a:t>
            </a:r>
            <a:r>
              <a:rPr lang="en-US" dirty="0"/>
              <a:t> it the correct value using a MATH operation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DON’T LOOK AHEAD!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9FC3D2-D588-4EA2-A276-0F8A62EB9663}"/>
              </a:ext>
            </a:extLst>
          </p:cNvPr>
          <p:cNvSpPr txBox="1"/>
          <p:nvPr/>
        </p:nvSpPr>
        <p:spPr>
          <a:xfrm>
            <a:off x="576072" y="8311372"/>
            <a:ext cx="605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Don’t write too big, we’ll write/draw more throughout this lesson</a:t>
            </a:r>
          </a:p>
        </p:txBody>
      </p:sp>
    </p:spTree>
    <p:extLst>
      <p:ext uri="{BB962C8B-B14F-4D97-AF65-F5344CB8AC3E}">
        <p14:creationId xmlns:p14="http://schemas.microsoft.com/office/powerpoint/2010/main" val="158442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A6FC-B7B8-4D2F-94E0-317D8DE4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2D7D5-ED72-487D-A6AF-02417C00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385" y="2516755"/>
            <a:ext cx="5627543" cy="32598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Your variable names may differ!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ticketsSold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maxTickets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120;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maxTickets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ticketsSold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22E097-80D8-4BB7-8EFB-C168F03775C3}"/>
              </a:ext>
            </a:extLst>
          </p:cNvPr>
          <p:cNvSpPr txBox="1"/>
          <p:nvPr/>
        </p:nvSpPr>
        <p:spPr>
          <a:xfrm>
            <a:off x="1513995" y="5269117"/>
            <a:ext cx="43725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Pedagogy sidebar: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camelCase is recommended for 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Some languages use </a:t>
            </a:r>
            <a:r>
              <a:rPr lang="en-US" dirty="0" err="1">
                <a:solidFill>
                  <a:srgbClr val="002060"/>
                </a:solidFill>
              </a:rPr>
              <a:t>snake_case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Use abbreviations consistently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Discourage 1-letter names unless really obvious (e.g., x, 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Common novice mistake: hard-code values (e.g., var </a:t>
            </a:r>
            <a:r>
              <a:rPr lang="en-US" dirty="0" err="1">
                <a:solidFill>
                  <a:srgbClr val="002060"/>
                </a:solidFill>
              </a:rPr>
              <a:t>tR</a:t>
            </a:r>
            <a:r>
              <a:rPr lang="en-US" dirty="0">
                <a:solidFill>
                  <a:srgbClr val="002060"/>
                </a:solidFill>
              </a:rPr>
              <a:t> = 120 – 40;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Guide students from concrete to abstract (i.e., </a:t>
            </a:r>
            <a:r>
              <a:rPr lang="en-US" dirty="0" err="1">
                <a:solidFill>
                  <a:srgbClr val="002060"/>
                </a:solidFill>
              </a:rPr>
              <a:t>maxTickets-ticketsSold</a:t>
            </a:r>
            <a:r>
              <a:rPr lang="en-US" dirty="0">
                <a:solidFill>
                  <a:srgbClr val="002060"/>
                </a:solidFill>
              </a:rPr>
              <a:t> NOT 120-1 )</a:t>
            </a:r>
          </a:p>
        </p:txBody>
      </p:sp>
    </p:spTree>
    <p:extLst>
      <p:ext uri="{BB962C8B-B14F-4D97-AF65-F5344CB8AC3E}">
        <p14:creationId xmlns:p14="http://schemas.microsoft.com/office/powerpoint/2010/main" val="4092338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436</TotalTime>
  <Words>1695</Words>
  <Application>Microsoft Office PowerPoint</Application>
  <PresentationFormat>Letter Paper (8.5x11 in)</PresentationFormat>
  <Paragraphs>359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Courier New</vt:lpstr>
      <vt:lpstr>Tw Cen MT</vt:lpstr>
      <vt:lpstr>Tw Cen MT Condensed</vt:lpstr>
      <vt:lpstr>Wingdings</vt:lpstr>
      <vt:lpstr>Wingdings 3</vt:lpstr>
      <vt:lpstr>Integral</vt:lpstr>
      <vt:lpstr>Intro to JavaScript  </vt:lpstr>
      <vt:lpstr>Goals for today</vt:lpstr>
      <vt:lpstr>Cyndi the Robot</vt:lpstr>
      <vt:lpstr>Fundamental Programming Operations</vt:lpstr>
      <vt:lpstr>Exercise</vt:lpstr>
      <vt:lpstr>Let’s Program It - JavaScript</vt:lpstr>
      <vt:lpstr>Math is Easy in JavaScript</vt:lpstr>
      <vt:lpstr>Quick Exercise</vt:lpstr>
      <vt:lpstr>Answer</vt:lpstr>
      <vt:lpstr>Multiple values - Arrays</vt:lpstr>
      <vt:lpstr>Does site 1 or site 2 have the most reviews? </vt:lpstr>
      <vt:lpstr>IF-statement Syntax Details</vt:lpstr>
      <vt:lpstr>Quick exercise</vt:lpstr>
      <vt:lpstr>Solution</vt:lpstr>
      <vt:lpstr>Calculate the average review ratings for site 1</vt:lpstr>
      <vt:lpstr>FOR-LOOP Syntax Details</vt:lpstr>
      <vt:lpstr>Quick exercise – Simple array</vt:lpstr>
      <vt:lpstr>quick exercise - solution</vt:lpstr>
      <vt:lpstr>Calculate the average review ratings for both sites</vt:lpstr>
      <vt:lpstr>better to use a function</vt:lpstr>
      <vt:lpstr>Average calculation with function</vt:lpstr>
      <vt:lpstr>SYNTAX FOR FUNCTIONS</vt:lpstr>
      <vt:lpstr>Quick exercise – simple function </vt:lpstr>
      <vt:lpstr>Quick exercise - solution</vt:lpstr>
      <vt:lpstr>What about site 3? </vt:lpstr>
      <vt:lpstr>ways to extend this exercise – topics not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JavaScript  </dc:title>
  <dc:creator>Cyndi</dc:creator>
  <cp:lastModifiedBy>Cyndi</cp:lastModifiedBy>
  <cp:revision>89</cp:revision>
  <dcterms:created xsi:type="dcterms:W3CDTF">2019-05-16T17:26:10Z</dcterms:created>
  <dcterms:modified xsi:type="dcterms:W3CDTF">2019-06-06T18:37:03Z</dcterms:modified>
</cp:coreProperties>
</file>