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6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58" r:id="rId11"/>
    <p:sldId id="276" r:id="rId12"/>
    <p:sldId id="277" r:id="rId13"/>
    <p:sldId id="268" r:id="rId14"/>
    <p:sldId id="269" r:id="rId15"/>
    <p:sldId id="272" r:id="rId16"/>
    <p:sldId id="270" r:id="rId17"/>
    <p:sldId id="271" r:id="rId18"/>
    <p:sldId id="273" r:id="rId19"/>
    <p:sldId id="274" r:id="rId20"/>
    <p:sldId id="275" r:id="rId21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4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837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1547336" y="841250"/>
            <a:ext cx="3922776" cy="6972300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669" y="1464517"/>
            <a:ext cx="5804111" cy="5859984"/>
          </a:xfrm>
        </p:spPr>
        <p:txBody>
          <a:bodyPr anchor="ctr">
            <a:noAutofit/>
          </a:bodyPr>
          <a:lstStyle>
            <a:lvl1pPr algn="ctr">
              <a:defRPr sz="5625" spc="4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5963" y="7972264"/>
            <a:ext cx="4525523" cy="989705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125" b="1" i="0" cap="all" spc="225" baseline="0">
                <a:solidFill>
                  <a:schemeClr val="tx2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669" y="8500905"/>
            <a:ext cx="1310469" cy="46461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1BB9B4D-341B-4516-817F-866BFC19B62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1437" y="8500906"/>
            <a:ext cx="2314575" cy="46106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00311" y="8500906"/>
            <a:ext cx="1310469" cy="46106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14C6E33-F96D-402C-A24A-D9DC6B37044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59449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159449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294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9B4D-341B-4516-817F-866BFC19B62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6E33-F96D-402C-A24A-D9DC6B37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3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72683" y="509848"/>
            <a:ext cx="1328948" cy="74672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1" y="509848"/>
            <a:ext cx="4357138" cy="74672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9B4D-341B-4516-817F-866BFC19B62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6E33-F96D-402C-A24A-D9DC6B37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8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9B4D-341B-4516-817F-866BFC19B62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6E33-F96D-402C-A24A-D9DC6B37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0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1" y="0"/>
            <a:ext cx="1583234" cy="9144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148" y="1431853"/>
            <a:ext cx="4605227" cy="5419503"/>
          </a:xfrm>
        </p:spPr>
        <p:txBody>
          <a:bodyPr anchor="b">
            <a:normAutofit/>
          </a:bodyPr>
          <a:lstStyle>
            <a:lvl1pPr>
              <a:defRPr sz="4725" spc="4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149" y="6879710"/>
            <a:ext cx="3947337" cy="12681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25" b="1" i="0" cap="all" spc="225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20558" y="8500905"/>
            <a:ext cx="840345" cy="46461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1BB9B4D-341B-4516-817F-866BFC19B62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9474" y="8500906"/>
            <a:ext cx="2314575" cy="46106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92619" y="8500906"/>
            <a:ext cx="836756" cy="46106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14C6E33-F96D-402C-A24A-D9DC6B37044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491840" y="0"/>
            <a:ext cx="926009" cy="9144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1" y="0"/>
            <a:ext cx="1583234" cy="9144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63846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3048000"/>
            <a:ext cx="2695194" cy="482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9385" y="3048000"/>
            <a:ext cx="2695194" cy="482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9B4D-341B-4516-817F-866BFC19B62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6E33-F96D-402C-A24A-D9DC6B37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419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32" y="508002"/>
            <a:ext cx="5722144" cy="19913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374" y="2932846"/>
            <a:ext cx="2708910" cy="84337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350" b="1" cap="all" spc="113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6374" y="3878803"/>
            <a:ext cx="2708910" cy="39951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1549" y="2932846"/>
            <a:ext cx="2708910" cy="84337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350" b="1" cap="all" spc="113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1549" y="3878803"/>
            <a:ext cx="2708910" cy="39951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9B4D-341B-4516-817F-866BFC19B62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6E33-F96D-402C-A24A-D9DC6B37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154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9B4D-341B-4516-817F-866BFC19B62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6E33-F96D-402C-A24A-D9DC6B37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9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9B4D-341B-4516-817F-866BFC19B62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6E33-F96D-402C-A24A-D9DC6B37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3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4156770" y="0"/>
            <a:ext cx="2701231" cy="9144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060" y="609601"/>
            <a:ext cx="1739315" cy="159556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350" b="1" i="0" cap="all" spc="169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41" y="1227169"/>
            <a:ext cx="3464111" cy="6646832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90060" y="2321781"/>
            <a:ext cx="1739315" cy="555221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900"/>
              </a:spcBef>
              <a:buNone/>
              <a:defRPr sz="1050" baseline="0">
                <a:solidFill>
                  <a:schemeClr val="bg2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0342" y="8500905"/>
            <a:ext cx="693762" cy="464616"/>
          </a:xfrm>
        </p:spPr>
        <p:txBody>
          <a:bodyPr/>
          <a:lstStyle/>
          <a:p>
            <a:fld id="{31BB9B4D-341B-4516-817F-866BFC19B62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3287" y="8500906"/>
            <a:ext cx="1958726" cy="46106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201195" y="8500906"/>
            <a:ext cx="693257" cy="461061"/>
          </a:xfrm>
        </p:spPr>
        <p:txBody>
          <a:bodyPr/>
          <a:lstStyle/>
          <a:p>
            <a:fld id="{914C6E33-F96D-402C-A24A-D9DC6B3704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59449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159449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08612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449" y="2"/>
            <a:ext cx="4137517" cy="9143999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4156770" y="0"/>
            <a:ext cx="2701231" cy="9144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159449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060" y="609600"/>
            <a:ext cx="1739316" cy="159556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350" b="1" i="0" spc="169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90060" y="2321781"/>
            <a:ext cx="1739316" cy="555221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900"/>
              </a:spcBef>
              <a:buNone/>
              <a:defRPr sz="1050" baseline="0">
                <a:solidFill>
                  <a:schemeClr val="bg2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0847" y="8500905"/>
            <a:ext cx="693257" cy="464616"/>
          </a:xfrm>
        </p:spPr>
        <p:txBody>
          <a:bodyPr/>
          <a:lstStyle/>
          <a:p>
            <a:fld id="{31BB9B4D-341B-4516-817F-866BFC19B62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3287" y="8500906"/>
            <a:ext cx="1958726" cy="46106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92115" y="8500906"/>
            <a:ext cx="710595" cy="461061"/>
          </a:xfrm>
        </p:spPr>
        <p:txBody>
          <a:bodyPr/>
          <a:lstStyle/>
          <a:p>
            <a:fld id="{914C6E33-F96D-402C-A24A-D9DC6B37044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159449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6824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068" y="509848"/>
            <a:ext cx="5725307" cy="11650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068" y="1910281"/>
            <a:ext cx="5725307" cy="592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4069" y="8500905"/>
            <a:ext cx="1310469" cy="4646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1BB9B4D-341B-4516-817F-866BFC19B62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500906"/>
            <a:ext cx="2314575" cy="4610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4" y="8500906"/>
            <a:ext cx="1585912" cy="4610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14C6E33-F96D-402C-A24A-D9DC6B37044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698551" y="0"/>
            <a:ext cx="159449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6698551" y="0"/>
            <a:ext cx="159449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509318" cy="9144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56516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825" kern="1200" cap="all" spc="113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s/js_popup.as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sref/jsref_indexof.as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rawsoft.com/flowchart-examples-for-students.ph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s://www.visual-paradigm.com/tutorials/flowchart-tutorial/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s/js_random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5822D-46C7-49A4-AF07-BE647845D4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JavaScript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246B3-CE68-4701-AF36-C74BB4D0A1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program design and Useful Functions</a:t>
            </a:r>
          </a:p>
        </p:txBody>
      </p:sp>
    </p:spTree>
    <p:extLst>
      <p:ext uri="{BB962C8B-B14F-4D97-AF65-F5344CB8AC3E}">
        <p14:creationId xmlns:p14="http://schemas.microsoft.com/office/powerpoint/2010/main" val="2806929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E0211-48CE-4ABA-BBB3-37E0539A6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9C168-F6F9-40EB-98D9-362DF01CD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 person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prompt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("Please enter 		your name", "Harry Potter");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 (person == null || person == "")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txt = "User cancelled input.";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 else 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txt = "Hello " + person + 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"! How are you today?";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Causes a pop-up box to appear</a:t>
            </a:r>
          </a:p>
          <a:p>
            <a:r>
              <a:rPr lang="en-US" dirty="0">
                <a:cs typeface="Courier New" panose="02070309020205020404" pitchFamily="49" charset="0"/>
              </a:rPr>
              <a:t>Clunky way to input, but easy to learn</a:t>
            </a:r>
          </a:p>
          <a:p>
            <a:r>
              <a:rPr lang="en-US" dirty="0">
                <a:cs typeface="Courier New" panose="02070309020205020404" pitchFamily="49" charset="0"/>
              </a:rPr>
              <a:t>Data is often input via forms. Common in business, but beyond our scope.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D3C4FE-F928-48CE-9079-CF2F13FB8A6B}"/>
              </a:ext>
            </a:extLst>
          </p:cNvPr>
          <p:cNvSpPr txBox="1"/>
          <p:nvPr/>
        </p:nvSpPr>
        <p:spPr>
          <a:xfrm>
            <a:off x="2317687" y="8401616"/>
            <a:ext cx="427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https://www.w3schools.com/js/js_popup.asp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032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9A3D1-6672-49ED-86DA-85AE6CF5E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91531-3141-401E-BC0E-E0A45799B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690" y="1910281"/>
            <a:ext cx="5804686" cy="59291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Sometimes we want to continue an action until a certain condition is true</a:t>
            </a: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continues previous example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ticketsRemaining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 0)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var tickets =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  prompt("Buy how many tickets?");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if (tickets != null &amp;&amp; tickets != "")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ticketsRemaining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-= tickets;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console.log(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ticketsRemaining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actions AFTER the loop ends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alert("No more tickets!");</a:t>
            </a:r>
          </a:p>
          <a:p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15A188-289D-4403-9D95-F65BE8348314}"/>
              </a:ext>
            </a:extLst>
          </p:cNvPr>
          <p:cNvSpPr txBox="1"/>
          <p:nvPr/>
        </p:nvSpPr>
        <p:spPr>
          <a:xfrm>
            <a:off x="1257299" y="7193127"/>
            <a:ext cx="51720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Pedagogy sidebar: Common mistake is to not update the variables involved in the condition. To debug, put console.log statements inside the loop to  help you see how the values are changing. 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32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82D4E-47DB-47B9-BFD7-1D11BB0A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with Boolean var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94A3D-F9C5-4FD3-B2AB-521ED58B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068" y="1430447"/>
            <a:ext cx="5725307" cy="6762939"/>
          </a:xfrm>
        </p:spPr>
        <p:txBody>
          <a:bodyPr>
            <a:normAutofit fontScale="70000" lnSpcReduction="20000"/>
          </a:bodyPr>
          <a:lstStyle/>
          <a:p>
            <a:r>
              <a:rPr lang="en-US" sz="2300" dirty="0"/>
              <a:t>Condition for while loop to continue is a Boolean (true/false)</a:t>
            </a:r>
          </a:p>
          <a:p>
            <a:r>
              <a:rPr lang="en-US" sz="2300" dirty="0"/>
              <a:t>Can be evaluated statement (tickets &lt; 100)</a:t>
            </a:r>
          </a:p>
          <a:p>
            <a:r>
              <a:rPr lang="en-US" sz="2300" dirty="0"/>
              <a:t>Can also be a variable with a Boolean value</a:t>
            </a:r>
          </a:p>
          <a:p>
            <a:r>
              <a:rPr lang="en-US" sz="2300" dirty="0"/>
              <a:t>If </a:t>
            </a:r>
            <a:r>
              <a:rPr lang="en-US" sz="2300" dirty="0" err="1"/>
              <a:t>keepGoing</a:t>
            </a:r>
            <a:r>
              <a:rPr lang="en-US" sz="2300" dirty="0"/>
              <a:t> is true, !</a:t>
            </a:r>
            <a:r>
              <a:rPr lang="en-US" sz="2300" dirty="0" err="1"/>
              <a:t>keepGoing</a:t>
            </a:r>
            <a:r>
              <a:rPr lang="en-US" sz="2300" dirty="0"/>
              <a:t> is false (sometimes conditions are easier to express/test this way, such as !</a:t>
            </a:r>
            <a:r>
              <a:rPr lang="en-US" sz="2300" dirty="0" err="1"/>
              <a:t>gameOver</a:t>
            </a:r>
            <a:r>
              <a:rPr lang="en-US" sz="2300" dirty="0"/>
              <a:t>)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keepGoing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= true; 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var number = 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Math.floor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()*10);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numGuesses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keepGoing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var guess = prompt("Guess the number"); 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if (guess != null &amp;&amp; guess != "") {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(guess == number) {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	  alert("That's right!"); 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keepGoing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= false;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	} else if (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numGuesses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&gt;= 3) { 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    alert("Too bad, you didn't guess"); 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keepGoing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= false; 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numGuesses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++; 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A45D3C-37A8-435F-ACBC-5E64CBCC5C8E}"/>
              </a:ext>
            </a:extLst>
          </p:cNvPr>
          <p:cNvSpPr txBox="1"/>
          <p:nvPr/>
        </p:nvSpPr>
        <p:spPr>
          <a:xfrm>
            <a:off x="1456476" y="7460983"/>
            <a:ext cx="51720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Pedagogy sidebar: how similar should the example be to the assignment?  For first lessons, very similar. As students gain experience, increase challenge by providing examples that need more modifications. </a:t>
            </a:r>
          </a:p>
        </p:txBody>
      </p:sp>
    </p:spTree>
    <p:extLst>
      <p:ext uri="{BB962C8B-B14F-4D97-AF65-F5344CB8AC3E}">
        <p14:creationId xmlns:p14="http://schemas.microsoft.com/office/powerpoint/2010/main" val="4018369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DE0F1-650B-4ADC-AC30-8AA2E8F8D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Underline spacing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7D8E5-8DDE-4F2C-A34B-5F451DFF6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067" y="1388988"/>
            <a:ext cx="5725307" cy="3952269"/>
          </a:xfrm>
        </p:spPr>
        <p:txBody>
          <a:bodyPr>
            <a:normAutofit/>
          </a:bodyPr>
          <a:lstStyle/>
          <a:p>
            <a:r>
              <a:rPr lang="en-US" sz="1600" dirty="0"/>
              <a:t>Goal: display the correct # of underlines based on the selected word</a:t>
            </a:r>
          </a:p>
          <a:p>
            <a:r>
              <a:rPr lang="en-US" sz="1600" dirty="0"/>
              <a:t>Challenge: the underlines will be drawn (using JS commands we already learned). We need to figure out x and y coordinates so spacing is reasonable. </a:t>
            </a:r>
            <a:endParaRPr lang="en-US" sz="1400" dirty="0"/>
          </a:p>
          <a:p>
            <a:r>
              <a:rPr lang="en-US" sz="1600" dirty="0"/>
              <a:t>Will appear on screen as:</a:t>
            </a:r>
          </a:p>
          <a:p>
            <a:pPr marL="0" indent="0">
              <a:buNone/>
            </a:pPr>
            <a:r>
              <a:rPr lang="en-US" sz="1600" dirty="0" err="1">
                <a:solidFill>
                  <a:srgbClr val="0070C0"/>
                </a:solidFill>
              </a:rPr>
              <a:t>margin</a:t>
            </a:r>
            <a:r>
              <a:rPr lang="en-US" sz="1600" dirty="0" err="1"/>
              <a:t>|</a:t>
            </a:r>
            <a:r>
              <a:rPr lang="en-US" sz="1600" dirty="0" err="1">
                <a:solidFill>
                  <a:srgbClr val="00B050"/>
                </a:solidFill>
              </a:rPr>
              <a:t>line</a:t>
            </a:r>
            <a:r>
              <a:rPr lang="en-US" sz="1600" dirty="0" err="1"/>
              <a:t>|</a:t>
            </a:r>
            <a:r>
              <a:rPr lang="en-US" sz="1600" dirty="0" err="1">
                <a:solidFill>
                  <a:srgbClr val="0070C0"/>
                </a:solidFill>
              </a:rPr>
              <a:t>margin</a:t>
            </a:r>
            <a:r>
              <a:rPr lang="en-US" sz="1600" dirty="0" err="1"/>
              <a:t>|</a:t>
            </a:r>
            <a:r>
              <a:rPr lang="en-US" sz="1600" dirty="0" err="1">
                <a:solidFill>
                  <a:srgbClr val="00B050"/>
                </a:solidFill>
              </a:rPr>
              <a:t>line</a:t>
            </a:r>
            <a:r>
              <a:rPr lang="en-US" sz="1600" dirty="0" err="1"/>
              <a:t>|</a:t>
            </a:r>
            <a:r>
              <a:rPr lang="en-US" sz="1600" dirty="0" err="1">
                <a:solidFill>
                  <a:srgbClr val="0070C0"/>
                </a:solidFill>
              </a:rPr>
              <a:t>margin|</a:t>
            </a:r>
            <a:r>
              <a:rPr lang="en-US" sz="1600" dirty="0" err="1">
                <a:solidFill>
                  <a:srgbClr val="00B050"/>
                </a:solidFill>
              </a:rPr>
              <a:t>line</a:t>
            </a:r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dirty="0"/>
              <a:t>Size assumptions: </a:t>
            </a:r>
          </a:p>
          <a:p>
            <a:pPr lvl="1"/>
            <a:r>
              <a:rPr lang="en-US" sz="1400" dirty="0"/>
              <a:t>margin (space before/between lines) is 10</a:t>
            </a:r>
          </a:p>
          <a:p>
            <a:pPr lvl="1"/>
            <a:r>
              <a:rPr lang="en-US" sz="1400" dirty="0"/>
              <a:t>line length is 20 (twice as much as margin)</a:t>
            </a:r>
          </a:p>
          <a:p>
            <a:r>
              <a:rPr lang="en-US" sz="1600" dirty="0"/>
              <a:t>Does the y value change? </a:t>
            </a:r>
          </a:p>
          <a:p>
            <a:r>
              <a:rPr lang="en-US" sz="1600" dirty="0"/>
              <a:t>How does the x value change each time? </a:t>
            </a:r>
          </a:p>
          <a:p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9263ED-CFF9-4523-BF03-25B93BD8329C}"/>
              </a:ext>
            </a:extLst>
          </p:cNvPr>
          <p:cNvSpPr txBox="1"/>
          <p:nvPr/>
        </p:nvSpPr>
        <p:spPr>
          <a:xfrm>
            <a:off x="828674" y="7334066"/>
            <a:ext cx="5600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Pedagogy sidebar: coding SPEED is based on knowing what you want to do and how to do it! Trial and error is SLOW.</a:t>
            </a: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Some students are analytical thinkers, may not need examples. Many/most students will benefit from this technique.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8ACD52-D12F-46F8-A73E-67CB63E32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077" y="2689414"/>
            <a:ext cx="2699297" cy="995816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C6445F6-84A2-4AEB-ABAF-B06DC77CC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332546"/>
              </p:ext>
            </p:extLst>
          </p:nvPr>
        </p:nvGraphicFramePr>
        <p:xfrm>
          <a:off x="1896650" y="5149151"/>
          <a:ext cx="2838312" cy="1975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534">
                  <a:extLst>
                    <a:ext uri="{9D8B030D-6E8A-4147-A177-3AD203B41FA5}">
                      <a16:colId xmlns:a16="http://schemas.microsoft.com/office/drawing/2014/main" val="3643614465"/>
                    </a:ext>
                  </a:extLst>
                </a:gridCol>
                <a:gridCol w="738542">
                  <a:extLst>
                    <a:ext uri="{9D8B030D-6E8A-4147-A177-3AD203B41FA5}">
                      <a16:colId xmlns:a16="http://schemas.microsoft.com/office/drawing/2014/main" val="516279010"/>
                    </a:ext>
                  </a:extLst>
                </a:gridCol>
                <a:gridCol w="1021236">
                  <a:extLst>
                    <a:ext uri="{9D8B030D-6E8A-4147-A177-3AD203B41FA5}">
                      <a16:colId xmlns:a16="http://schemas.microsoft.com/office/drawing/2014/main" val="3378082939"/>
                    </a:ext>
                  </a:extLst>
                </a:gridCol>
              </a:tblGrid>
              <a:tr h="522722">
                <a:tc>
                  <a:txBody>
                    <a:bodyPr/>
                    <a:lstStyle/>
                    <a:p>
                      <a:r>
                        <a:rPr lang="en-US" sz="1400" dirty="0"/>
                        <a:t>Letter (ix)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start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end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00569"/>
                  </a:ext>
                </a:extLst>
              </a:tr>
              <a:tr h="484401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314851"/>
                  </a:ext>
                </a:extLst>
              </a:tr>
              <a:tr h="484401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653613"/>
                  </a:ext>
                </a:extLst>
              </a:tr>
              <a:tr h="484401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733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030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DE0F1-650B-4ADC-AC30-8AA2E8F8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68" y="509848"/>
            <a:ext cx="5725307" cy="709352"/>
          </a:xfrm>
        </p:spPr>
        <p:txBody>
          <a:bodyPr/>
          <a:lstStyle/>
          <a:p>
            <a:r>
              <a:rPr lang="en-US" dirty="0"/>
              <a:t>letter spacing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7D8E5-8DDE-4F2C-A34B-5F451DFF6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067" y="1553027"/>
            <a:ext cx="5725307" cy="3287486"/>
          </a:xfrm>
        </p:spPr>
        <p:txBody>
          <a:bodyPr>
            <a:normAutofit/>
          </a:bodyPr>
          <a:lstStyle/>
          <a:p>
            <a:r>
              <a:rPr lang="en-US" sz="1400" dirty="0"/>
              <a:t>Goal: display the guessed letters</a:t>
            </a:r>
          </a:p>
          <a:p>
            <a:r>
              <a:rPr lang="en-US" sz="1400" dirty="0"/>
              <a:t>JS command: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ctx.fillText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(letter, x, y);</a:t>
            </a:r>
          </a:p>
          <a:p>
            <a:r>
              <a:rPr lang="en-US" sz="1400" dirty="0"/>
              <a:t>Each letter should be indented slightly from its underline</a:t>
            </a:r>
          </a:p>
          <a:p>
            <a:r>
              <a:rPr lang="en-US" sz="1400" dirty="0"/>
              <a:t>A formula for this will likely be cleaner than lots of additions</a:t>
            </a:r>
          </a:p>
          <a:p>
            <a:r>
              <a:rPr lang="en-US" sz="1400" dirty="0"/>
              <a:t>Technique: </a:t>
            </a:r>
          </a:p>
          <a:p>
            <a:pPr lvl="1"/>
            <a:r>
              <a:rPr lang="en-US" sz="1050" dirty="0"/>
              <a:t>write out the first few examples (2-3 is often useful to see the pattern)</a:t>
            </a:r>
          </a:p>
          <a:p>
            <a:pPr lvl="1"/>
            <a:r>
              <a:rPr lang="en-US" sz="1050" dirty="0"/>
              <a:t>Convert the pattern to a formula</a:t>
            </a:r>
          </a:p>
          <a:p>
            <a:r>
              <a:rPr lang="en-US" sz="1400" dirty="0"/>
              <a:t>Size assumptions: </a:t>
            </a:r>
          </a:p>
          <a:p>
            <a:pPr lvl="1"/>
            <a:r>
              <a:rPr lang="en-US" sz="1200" dirty="0"/>
              <a:t>margin (space before/between lines) is 10, line length is 20 (2*margin)</a:t>
            </a:r>
          </a:p>
          <a:p>
            <a:pPr lvl="1"/>
            <a:r>
              <a:rPr lang="en-US" sz="1200" dirty="0"/>
              <a:t>indent (from start of line to start of letter) is 2</a:t>
            </a:r>
          </a:p>
          <a:p>
            <a:r>
              <a:rPr lang="en-US" sz="1400" dirty="0"/>
              <a:t>y is constant again, but needs to be above line (see descenders in image)</a:t>
            </a:r>
            <a:endParaRPr lang="en-US" sz="1300" dirty="0"/>
          </a:p>
          <a:p>
            <a:endParaRPr lang="en-US" sz="1200" dirty="0">
              <a:solidFill>
                <a:srgbClr val="00B050"/>
              </a:solidFill>
            </a:endParaRPr>
          </a:p>
          <a:p>
            <a:endParaRPr lang="en-US" sz="1200" dirty="0"/>
          </a:p>
          <a:p>
            <a:endParaRPr lang="en-US" sz="1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D3F411-58AA-42B0-ACF5-6C5C98BE5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14277"/>
              </p:ext>
            </p:extLst>
          </p:nvPr>
        </p:nvGraphicFramePr>
        <p:xfrm>
          <a:off x="1011074" y="5303088"/>
          <a:ext cx="5236029" cy="1571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381">
                  <a:extLst>
                    <a:ext uri="{9D8B030D-6E8A-4147-A177-3AD203B41FA5}">
                      <a16:colId xmlns:a16="http://schemas.microsoft.com/office/drawing/2014/main" val="494784776"/>
                    </a:ext>
                  </a:extLst>
                </a:gridCol>
                <a:gridCol w="448803">
                  <a:extLst>
                    <a:ext uri="{9D8B030D-6E8A-4147-A177-3AD203B41FA5}">
                      <a16:colId xmlns:a16="http://schemas.microsoft.com/office/drawing/2014/main" val="1220667471"/>
                    </a:ext>
                  </a:extLst>
                </a:gridCol>
                <a:gridCol w="2530160">
                  <a:extLst>
                    <a:ext uri="{9D8B030D-6E8A-4147-A177-3AD203B41FA5}">
                      <a16:colId xmlns:a16="http://schemas.microsoft.com/office/drawing/2014/main" val="3057198691"/>
                    </a:ext>
                  </a:extLst>
                </a:gridCol>
                <a:gridCol w="1712685">
                  <a:extLst>
                    <a:ext uri="{9D8B030D-6E8A-4147-A177-3AD203B41FA5}">
                      <a16:colId xmlns:a16="http://schemas.microsoft.com/office/drawing/2014/main" val="15420554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formula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96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margin+indent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(ix+1)*margin + indent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1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margin+line+margin+indent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(ix+1)*margin +</a:t>
                      </a:r>
                    </a:p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ix * line length +</a:t>
                      </a:r>
                    </a:p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184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margin+line+margin+line+indent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same as above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03719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FFDD3B15-B27F-402A-952D-F72A451C2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684" y="940338"/>
            <a:ext cx="2450372" cy="9029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FD82A77-3CDD-4A91-AE1E-4653ED021316}"/>
              </a:ext>
            </a:extLst>
          </p:cNvPr>
          <p:cNvSpPr txBox="1"/>
          <p:nvPr/>
        </p:nvSpPr>
        <p:spPr>
          <a:xfrm>
            <a:off x="1758097" y="7140184"/>
            <a:ext cx="4550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 we need a different formula for first letter?</a:t>
            </a:r>
          </a:p>
        </p:txBody>
      </p:sp>
    </p:spTree>
    <p:extLst>
      <p:ext uri="{BB962C8B-B14F-4D97-AF65-F5344CB8AC3E}">
        <p14:creationId xmlns:p14="http://schemas.microsoft.com/office/powerpoint/2010/main" val="4125545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C6A19-72CC-412C-BD9F-727B72C63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in word?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46AA3-930D-47AB-9E7B-C06972CFB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068" y="1674892"/>
            <a:ext cx="5725307" cy="7125076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Everyone knows how to google</a:t>
            </a:r>
          </a:p>
          <a:p>
            <a:r>
              <a:rPr lang="en-US" sz="1800" dirty="0"/>
              <a:t>BUT some queries are more effective than others</a:t>
            </a:r>
          </a:p>
          <a:p>
            <a:r>
              <a:rPr lang="en-US" sz="1800" dirty="0"/>
              <a:t>Be specific and concise about goal </a:t>
            </a:r>
          </a:p>
          <a:p>
            <a:r>
              <a:rPr lang="en-US" sz="1800" dirty="0"/>
              <a:t>Include language (i.e., JavaScript)</a:t>
            </a:r>
          </a:p>
          <a:p>
            <a:r>
              <a:rPr lang="en-US" sz="1800" dirty="0"/>
              <a:t>The first answer is not always the best</a:t>
            </a:r>
          </a:p>
          <a:p>
            <a:r>
              <a:rPr lang="en-US" sz="1800" dirty="0"/>
              <a:t>Built-in commands are preferred (if JS has a function that does what you need, use it!)</a:t>
            </a:r>
          </a:p>
          <a:p>
            <a:r>
              <a:rPr lang="en-US" sz="1800" dirty="0"/>
              <a:t>jQuery is a popular JS library. It’s very useful for professionals, but you will probably want to avoid it (has lots of power but also a learning curve)</a:t>
            </a:r>
          </a:p>
          <a:p>
            <a:r>
              <a:rPr lang="en-US" sz="1800" dirty="0"/>
              <a:t>Some solutions will use “regular expressions” which are also powerful but even more learning curve</a:t>
            </a:r>
          </a:p>
          <a:p>
            <a:r>
              <a:rPr lang="en-US" sz="1800" dirty="0"/>
              <a:t>Example queries:</a:t>
            </a:r>
          </a:p>
          <a:p>
            <a:pPr lvl="1"/>
            <a:r>
              <a:rPr lang="en-US" sz="1600" dirty="0"/>
              <a:t>JavaScript draw text canvas</a:t>
            </a:r>
          </a:p>
          <a:p>
            <a:pPr lvl="1"/>
            <a:r>
              <a:rPr lang="en-US" sz="1600" dirty="0"/>
              <a:t>JavaScript is letter in word</a:t>
            </a:r>
          </a:p>
          <a:p>
            <a:pPr lvl="2"/>
            <a:r>
              <a:rPr lang="en-US" sz="1600" dirty="0"/>
              <a:t> yields a number home-grown solutions</a:t>
            </a:r>
          </a:p>
          <a:p>
            <a:pPr lvl="1"/>
            <a:r>
              <a:rPr lang="en-US" sz="1600" dirty="0"/>
              <a:t>JavaScript string functions</a:t>
            </a:r>
          </a:p>
          <a:p>
            <a:pPr lvl="2"/>
            <a:r>
              <a:rPr lang="en-US" sz="1600" dirty="0">
                <a:hlinkClick r:id="rId2"/>
              </a:rPr>
              <a:t>https://www.w3schools.com/jsref/jsref_indexof.asp</a:t>
            </a:r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As with other aspects of programming, your skill with this will increase over time.  The “best” programmers are often just the most persistent. Tell your girls this! (and your boys, too)</a:t>
            </a:r>
          </a:p>
        </p:txBody>
      </p:sp>
    </p:spTree>
    <p:extLst>
      <p:ext uri="{BB962C8B-B14F-4D97-AF65-F5344CB8AC3E}">
        <p14:creationId xmlns:p14="http://schemas.microsoft.com/office/powerpoint/2010/main" val="878462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CBB9-AF14-459F-95EB-BC435F665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to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EE504-0BCD-40EA-8844-EA1514D90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version of the game that does everything EXCEPT draw the hangman</a:t>
            </a:r>
          </a:p>
          <a:p>
            <a:r>
              <a:rPr lang="en-US" dirty="0"/>
              <a:t>For ease of testing, after the word is selected, use an alert to show it</a:t>
            </a:r>
          </a:p>
          <a:p>
            <a:r>
              <a:rPr lang="en-US" dirty="0"/>
              <a:t>HangmanPlay.html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 me know when you’re done and we’ll talk about the next step</a:t>
            </a:r>
          </a:p>
        </p:txBody>
      </p:sp>
    </p:spTree>
    <p:extLst>
      <p:ext uri="{BB962C8B-B14F-4D97-AF65-F5344CB8AC3E}">
        <p14:creationId xmlns:p14="http://schemas.microsoft.com/office/powerpoint/2010/main" val="991947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198CA-A9BE-47B9-BDAB-19E06B261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B858A-84FD-461C-A2F4-9FFF50A19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design the hangman</a:t>
            </a:r>
          </a:p>
          <a:p>
            <a:r>
              <a:rPr lang="en-US" dirty="0"/>
              <a:t>Note that this could be done before or after game play</a:t>
            </a:r>
          </a:p>
          <a:p>
            <a:r>
              <a:rPr lang="en-US" dirty="0"/>
              <a:t>HangmanDrawing.html</a:t>
            </a:r>
          </a:p>
        </p:txBody>
      </p:sp>
    </p:spTree>
    <p:extLst>
      <p:ext uri="{BB962C8B-B14F-4D97-AF65-F5344CB8AC3E}">
        <p14:creationId xmlns:p14="http://schemas.microsoft.com/office/powerpoint/2010/main" val="518721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55AF3-60DB-4B66-AB2C-CE8616161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68" y="509848"/>
            <a:ext cx="5725307" cy="615009"/>
          </a:xfrm>
        </p:spPr>
        <p:txBody>
          <a:bodyPr>
            <a:normAutofit fontScale="90000"/>
          </a:bodyPr>
          <a:lstStyle/>
          <a:p>
            <a:r>
              <a:rPr lang="en-US" dirty="0"/>
              <a:t>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3BEEE-EEE6-47F0-BA53-F5923EDC2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068" y="1320801"/>
            <a:ext cx="5725307" cy="1030513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/>
              <a:t>It’s good to show students that sometimes you have to think/struggle (i.e., don’t present everything in finished form, show the false starts)</a:t>
            </a:r>
          </a:p>
          <a:p>
            <a:r>
              <a:rPr lang="en-US" sz="1800" dirty="0"/>
              <a:t>If you like a student’s idea better than yours, adopt it (and give credit)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722107-6BD3-41B5-AF6D-6096134252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5" y="2547258"/>
            <a:ext cx="4942289" cy="638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275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2A693-6FB8-426B-BC6F-4FC7DBFCA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6BEAE-8DF4-4B1B-B525-141D88122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this is brand new and too fast/confusing, I can revisit with individuals/small groups tomorrow. </a:t>
            </a:r>
          </a:p>
          <a:p>
            <a:r>
              <a:rPr lang="en-US" dirty="0"/>
              <a:t>If concepts are good but it will take more time, this might be your post work.</a:t>
            </a:r>
          </a:p>
          <a:p>
            <a:r>
              <a:rPr lang="en-US" dirty="0"/>
              <a:t>If you’re done or almost done – KUDOS!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3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06A9B-D4E1-473F-AC0C-959E140D8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Project: hangman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AFD4B-0D96-4A2A-B53C-453949254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a couple useful functions</a:t>
            </a:r>
          </a:p>
          <a:p>
            <a:r>
              <a:rPr lang="en-US" dirty="0"/>
              <a:t>Watch game (Hangman.html)</a:t>
            </a:r>
          </a:p>
          <a:p>
            <a:r>
              <a:rPr lang="en-US" dirty="0"/>
              <a:t>Flowchart main logic</a:t>
            </a:r>
          </a:p>
          <a:p>
            <a:r>
              <a:rPr lang="en-US" dirty="0"/>
              <a:t>Figure out spacing for underlines and letters (as letters are guessed)</a:t>
            </a:r>
          </a:p>
          <a:p>
            <a:r>
              <a:rPr lang="en-US" dirty="0"/>
              <a:t>Learn a few methods</a:t>
            </a:r>
          </a:p>
          <a:p>
            <a:r>
              <a:rPr lang="en-US" dirty="0"/>
              <a:t>Figure out spacing for hangman</a:t>
            </a:r>
          </a:p>
          <a:p>
            <a:r>
              <a:rPr lang="en-US" dirty="0"/>
              <a:t>Put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2283617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BF252C-F54F-46BA-AA23-507EB27DD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day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05F135-E469-4747-99F4-FB6EDCED7A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Stick around for broadening participation in computing</a:t>
            </a:r>
          </a:p>
        </p:txBody>
      </p:sp>
    </p:spTree>
    <p:extLst>
      <p:ext uri="{BB962C8B-B14F-4D97-AF65-F5344CB8AC3E}">
        <p14:creationId xmlns:p14="http://schemas.microsoft.com/office/powerpoint/2010/main" val="3447716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dmitted to No.1 High School Flowchart">
            <a:extLst>
              <a:ext uri="{FF2B5EF4-FFF2-40B4-BE49-F238E27FC236}">
                <a16:creationId xmlns:a16="http://schemas.microsoft.com/office/drawing/2014/main" id="{369CC14C-8FE5-4FED-B8DA-2C28EF69F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13" y="2335794"/>
            <a:ext cx="6429574" cy="503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2B884CF-AEA5-40C7-94D4-E6FA0A2B2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51" y="381001"/>
            <a:ext cx="5915025" cy="904591"/>
          </a:xfrm>
        </p:spPr>
        <p:txBody>
          <a:bodyPr/>
          <a:lstStyle/>
          <a:p>
            <a:r>
              <a:rPr lang="en-US" dirty="0"/>
              <a:t>Flowchart Example #1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28FA45-FDBC-4FDB-81B2-CCE9BDB3914A}"/>
              </a:ext>
            </a:extLst>
          </p:cNvPr>
          <p:cNvSpPr txBox="1"/>
          <p:nvPr/>
        </p:nvSpPr>
        <p:spPr>
          <a:xfrm>
            <a:off x="1032803" y="8111906"/>
            <a:ext cx="55733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3"/>
              </a:rPr>
              <a:t>https://www.edrawsoft.com/flowchart-examples-for-students.php</a:t>
            </a:r>
            <a:endParaRPr lang="en-US"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53C1A2-22F6-4F74-8B48-B35DB6FCF1A9}"/>
              </a:ext>
            </a:extLst>
          </p:cNvPr>
          <p:cNvSpPr txBox="1"/>
          <p:nvPr/>
        </p:nvSpPr>
        <p:spPr>
          <a:xfrm>
            <a:off x="1104523" y="1647731"/>
            <a:ext cx="4041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Am I Admitted to Preferred High School?</a:t>
            </a:r>
          </a:p>
        </p:txBody>
      </p:sp>
    </p:spTree>
    <p:extLst>
      <p:ext uri="{BB962C8B-B14F-4D97-AF65-F5344CB8AC3E}">
        <p14:creationId xmlns:p14="http://schemas.microsoft.com/office/powerpoint/2010/main" val="7161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D42D8-45CA-41D3-8716-ED1D1EB00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68" y="509847"/>
            <a:ext cx="5725307" cy="1155991"/>
          </a:xfrm>
        </p:spPr>
        <p:txBody>
          <a:bodyPr/>
          <a:lstStyle/>
          <a:p>
            <a:r>
              <a:rPr lang="en-US" dirty="0"/>
              <a:t>Flowchart Example #2</a:t>
            </a:r>
          </a:p>
        </p:txBody>
      </p:sp>
      <p:pic>
        <p:nvPicPr>
          <p:cNvPr id="2050" name="Picture 2" descr="Should I do My Homework Flowchart">
            <a:extLst>
              <a:ext uri="{FF2B5EF4-FFF2-40B4-BE49-F238E27FC236}">
                <a16:creationId xmlns:a16="http://schemas.microsoft.com/office/drawing/2014/main" id="{AB974B7E-8096-46F9-AF89-A76A66926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3" y="1744241"/>
            <a:ext cx="5358454" cy="706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4547F0-F720-4D91-B81C-2497E1CE0775}"/>
              </a:ext>
            </a:extLst>
          </p:cNvPr>
          <p:cNvSpPr txBox="1"/>
          <p:nvPr/>
        </p:nvSpPr>
        <p:spPr>
          <a:xfrm>
            <a:off x="1683944" y="1296506"/>
            <a:ext cx="327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Should I do my homework now? </a:t>
            </a:r>
          </a:p>
        </p:txBody>
      </p:sp>
    </p:spTree>
    <p:extLst>
      <p:ext uri="{BB962C8B-B14F-4D97-AF65-F5344CB8AC3E}">
        <p14:creationId xmlns:p14="http://schemas.microsoft.com/office/powerpoint/2010/main" val="236904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C4B05-BA9B-48A0-AAD0-664094D04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68" y="509847"/>
            <a:ext cx="5725307" cy="1074509"/>
          </a:xfrm>
        </p:spPr>
        <p:txBody>
          <a:bodyPr/>
          <a:lstStyle/>
          <a:p>
            <a:r>
              <a:rPr lang="en-US" dirty="0"/>
              <a:t>Flowchart symbols</a:t>
            </a:r>
          </a:p>
        </p:txBody>
      </p:sp>
      <p:pic>
        <p:nvPicPr>
          <p:cNvPr id="4098" name="Picture 2" descr="Flowchart symbol: Terminator">
            <a:extLst>
              <a:ext uri="{FF2B5EF4-FFF2-40B4-BE49-F238E27FC236}">
                <a16:creationId xmlns:a16="http://schemas.microsoft.com/office/drawing/2014/main" id="{FF1276FF-6D6E-48B8-A419-DB163E4D8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655" y="1584356"/>
            <a:ext cx="108585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lowchart symbol: Process">
            <a:extLst>
              <a:ext uri="{FF2B5EF4-FFF2-40B4-BE49-F238E27FC236}">
                <a16:creationId xmlns:a16="http://schemas.microsoft.com/office/drawing/2014/main" id="{DDD2748D-A95D-4C64-A669-1CCA6948C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805" y="2951230"/>
            <a:ext cx="97155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Flowchart symbol: Decision">
            <a:extLst>
              <a:ext uri="{FF2B5EF4-FFF2-40B4-BE49-F238E27FC236}">
                <a16:creationId xmlns:a16="http://schemas.microsoft.com/office/drawing/2014/main" id="{7CC698E0-9B2E-4C77-8104-DE3CFB94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793" y="5499204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87B48D-6356-4932-A106-0C229DFDB123}"/>
              </a:ext>
            </a:extLst>
          </p:cNvPr>
          <p:cNvSpPr txBox="1"/>
          <p:nvPr/>
        </p:nvSpPr>
        <p:spPr>
          <a:xfrm>
            <a:off x="1376128" y="7903676"/>
            <a:ext cx="5255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5"/>
              </a:rPr>
              <a:t>https://www.visual-paradigm.com/tutorials/flowchart-tutorial/</a:t>
            </a: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C4706F-C808-487D-9422-8F5F67A53E32}"/>
              </a:ext>
            </a:extLst>
          </p:cNvPr>
          <p:cNvSpPr txBox="1"/>
          <p:nvPr/>
        </p:nvSpPr>
        <p:spPr>
          <a:xfrm>
            <a:off x="2810435" y="1584356"/>
            <a:ext cx="3500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Terminator</a:t>
            </a:r>
            <a:r>
              <a:rPr lang="en-US" sz="1600" dirty="0"/>
              <a:t>. starting or ending point of the system.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FCDD1E-AB95-4BA2-96FB-C129B6F308AF}"/>
              </a:ext>
            </a:extLst>
          </p:cNvPr>
          <p:cNvSpPr txBox="1"/>
          <p:nvPr/>
        </p:nvSpPr>
        <p:spPr>
          <a:xfrm>
            <a:off x="2711675" y="5360645"/>
            <a:ext cx="39204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Decision</a:t>
            </a:r>
            <a:r>
              <a:rPr lang="en-US" sz="1600" dirty="0"/>
              <a:t>. A diamond represents a decision or branching point. Lines coming out from the diamond indicates different possible situations, leading to different sub-processes.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C6C802-C187-4359-BC90-9606F21349D4}"/>
              </a:ext>
            </a:extLst>
          </p:cNvPr>
          <p:cNvSpPr txBox="1"/>
          <p:nvPr/>
        </p:nvSpPr>
        <p:spPr>
          <a:xfrm>
            <a:off x="2711675" y="2826169"/>
            <a:ext cx="3816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Process</a:t>
            </a:r>
            <a:r>
              <a:rPr lang="en-US" sz="1600" dirty="0"/>
              <a:t>. </a:t>
            </a:r>
            <a:r>
              <a:rPr lang="en-US" dirty="0"/>
              <a:t>A box indicates some particular operation</a:t>
            </a:r>
            <a:r>
              <a:rPr lang="en-US" sz="1600" dirty="0"/>
              <a:t> </a:t>
            </a:r>
          </a:p>
        </p:txBody>
      </p:sp>
      <p:pic>
        <p:nvPicPr>
          <p:cNvPr id="4104" name="Picture 8" descr="Flowchart symbol: Data">
            <a:extLst>
              <a:ext uri="{FF2B5EF4-FFF2-40B4-BE49-F238E27FC236}">
                <a16:creationId xmlns:a16="http://schemas.microsoft.com/office/drawing/2014/main" id="{A90EFAAD-79AD-43FF-BD8D-7C2FC3717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805" y="4207110"/>
            <a:ext cx="116205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E407475-E50B-4976-B8AA-1762EF895CA7}"/>
              </a:ext>
            </a:extLst>
          </p:cNvPr>
          <p:cNvSpPr txBox="1"/>
          <p:nvPr/>
        </p:nvSpPr>
        <p:spPr>
          <a:xfrm>
            <a:off x="2711675" y="4147643"/>
            <a:ext cx="3607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Input-Output</a:t>
            </a:r>
            <a:r>
              <a:rPr lang="en-US" sz="1600" dirty="0"/>
              <a:t>. Get entry from user, display message. Could just use process for this, for simplicity.</a:t>
            </a:r>
          </a:p>
        </p:txBody>
      </p:sp>
    </p:spTree>
    <p:extLst>
      <p:ext uri="{BB962C8B-B14F-4D97-AF65-F5344CB8AC3E}">
        <p14:creationId xmlns:p14="http://schemas.microsoft.com/office/powerpoint/2010/main" val="856659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20210-0A03-4E17-A61E-440EB0F33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68" y="509847"/>
            <a:ext cx="5725307" cy="811959"/>
          </a:xfrm>
        </p:spPr>
        <p:txBody>
          <a:bodyPr/>
          <a:lstStyle/>
          <a:p>
            <a:r>
              <a:rPr lang="en-US" dirty="0"/>
              <a:t>Flowchart example #3</a:t>
            </a:r>
          </a:p>
        </p:txBody>
      </p:sp>
      <p:pic>
        <p:nvPicPr>
          <p:cNvPr id="3074" name="Picture 2" descr="What Lunch to Eat Flowchart">
            <a:extLst>
              <a:ext uri="{FF2B5EF4-FFF2-40B4-BE49-F238E27FC236}">
                <a16:creationId xmlns:a16="http://schemas.microsoft.com/office/drawing/2014/main" id="{CAFE70EA-4CFE-46C0-8629-A3831DEC2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7" y="1647731"/>
            <a:ext cx="4413291" cy="738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13F1112-0158-411B-851A-137A9602F2A3}"/>
              </a:ext>
            </a:extLst>
          </p:cNvPr>
          <p:cNvSpPr txBox="1"/>
          <p:nvPr/>
        </p:nvSpPr>
        <p:spPr>
          <a:xfrm>
            <a:off x="2008098" y="1278399"/>
            <a:ext cx="284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should I eat for lunch?</a:t>
            </a:r>
          </a:p>
        </p:txBody>
      </p:sp>
    </p:spTree>
    <p:extLst>
      <p:ext uri="{BB962C8B-B14F-4D97-AF65-F5344CB8AC3E}">
        <p14:creationId xmlns:p14="http://schemas.microsoft.com/office/powerpoint/2010/main" val="2716375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E6746-AFE7-4943-9514-1B81E4AF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 – with a partner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7818E-5583-494D-914F-C7DA9D171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067" y="2052122"/>
            <a:ext cx="5725307" cy="3316583"/>
          </a:xfrm>
        </p:spPr>
        <p:txBody>
          <a:bodyPr>
            <a:normAutofit/>
          </a:bodyPr>
          <a:lstStyle/>
          <a:p>
            <a:r>
              <a:rPr lang="en-US" sz="1800" dirty="0"/>
              <a:t>Watch the game</a:t>
            </a:r>
          </a:p>
          <a:p>
            <a:endParaRPr lang="en-US" sz="1800" dirty="0"/>
          </a:p>
          <a:p>
            <a:r>
              <a:rPr lang="en-US" sz="1800" dirty="0"/>
              <a:t>Draw a flowchart for the main program logic</a:t>
            </a:r>
          </a:p>
          <a:p>
            <a:pPr lvl="1"/>
            <a:r>
              <a:rPr lang="en-US" sz="1600" dirty="0"/>
              <a:t>Select the word, get a guess, etc. </a:t>
            </a:r>
          </a:p>
          <a:p>
            <a:pPr lvl="1"/>
            <a:r>
              <a:rPr lang="en-US" sz="1600" dirty="0"/>
              <a:t>Flowchart does not contain JavaScript syntax. For example, you might have a process box that says Select Word. This will use a math function named random … but that’s unnecessary detail for the flowchart. </a:t>
            </a:r>
          </a:p>
          <a:p>
            <a:pPr lvl="1"/>
            <a:r>
              <a:rPr lang="en-US" sz="1600" dirty="0"/>
              <a:t>Just use one process box for drawing the hangman</a:t>
            </a:r>
          </a:p>
          <a:p>
            <a:pPr lvl="1"/>
            <a:r>
              <a:rPr lang="en-US" sz="1600" dirty="0"/>
              <a:t>We will do more design on hangman drawing soon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060DDD-954B-417E-8942-8EC0AA39CAB1}"/>
              </a:ext>
            </a:extLst>
          </p:cNvPr>
          <p:cNvSpPr txBox="1"/>
          <p:nvPr/>
        </p:nvSpPr>
        <p:spPr>
          <a:xfrm>
            <a:off x="1955549" y="6362700"/>
            <a:ext cx="42913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Pedagogy sidebar.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You can provide a flowchart OR ask students to do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Best to use flowcharts for complex processes (just boring for routine tasks)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There are automated tools (e.g., </a:t>
            </a:r>
            <a:r>
              <a:rPr lang="en-US" sz="16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Dia</a:t>
            </a:r>
            <a:r>
              <a:rPr lang="en-US" sz="1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) that streamline the process.</a:t>
            </a:r>
          </a:p>
        </p:txBody>
      </p:sp>
    </p:spTree>
    <p:extLst>
      <p:ext uri="{BB962C8B-B14F-4D97-AF65-F5344CB8AC3E}">
        <p14:creationId xmlns:p14="http://schemas.microsoft.com/office/powerpoint/2010/main" val="2425491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84DDA-A527-46BA-9AAD-8AED35EE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68" y="509847"/>
            <a:ext cx="5725307" cy="839119"/>
          </a:xfrm>
        </p:spPr>
        <p:txBody>
          <a:bodyPr/>
          <a:lstStyle/>
          <a:p>
            <a:r>
              <a:rPr lang="en-US" dirty="0"/>
              <a:t>Hangman flowchart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084CE0-D47D-497C-BF54-74EBE172B3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714" y="1222218"/>
            <a:ext cx="3776662" cy="62085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170BED-8372-4CC8-BA6C-1A97B1EA04BB}"/>
              </a:ext>
            </a:extLst>
          </p:cNvPr>
          <p:cNvSpPr txBox="1"/>
          <p:nvPr/>
        </p:nvSpPr>
        <p:spPr>
          <a:xfrm>
            <a:off x="1466447" y="7506283"/>
            <a:ext cx="496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Pedagogy sidebar: Flowcharts can be more detailed, such as specifying how variables should be updated. But this is often more tedious than helpful.</a:t>
            </a:r>
          </a:p>
          <a:p>
            <a:r>
              <a:rPr lang="en-US" sz="1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Flowchart can help you identify tasks you don’t know how to code. </a:t>
            </a:r>
            <a:r>
              <a:rPr lang="en-US" sz="1600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What have you not yet learned</a:t>
            </a:r>
            <a:r>
              <a:rPr lang="en-US" sz="1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3721418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A7394-A538-404D-8ACE-47A8E6B52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1570B-D8F5-4E89-80E7-402D1102C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067" y="1607411"/>
            <a:ext cx="5725307" cy="59291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Games often rely on random behavior (shuffling cards, rolling die, etc.) </a:t>
            </a:r>
          </a:p>
          <a:p>
            <a:r>
              <a:rPr lang="en-US" dirty="0"/>
              <a:t>Computer generates pseudo-random numbers (digital code is not like a coin toss, but can appear so)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lvl="1"/>
            <a:r>
              <a:rPr lang="en-US" dirty="0"/>
              <a:t>Generates a number from [0, 1) </a:t>
            </a:r>
          </a:p>
          <a:p>
            <a:pPr lvl="1"/>
            <a:r>
              <a:rPr lang="en-US" dirty="0"/>
              <a:t>Includes 0, excludes 1</a:t>
            </a:r>
          </a:p>
          <a:p>
            <a:pPr lvl="1"/>
            <a:r>
              <a:rPr lang="en-US" dirty="0"/>
              <a:t>To get number from 0 to 9: 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Math.floor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* 10); 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Floor example. Assume 0.28 is generated. 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0.28*10 = 2.8. But we want integer values. 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Floor truncates, becomes 2. 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What other numbers become 2? </a:t>
            </a:r>
          </a:p>
          <a:p>
            <a:pPr marL="3429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Common: use random to select array location</a:t>
            </a:r>
          </a:p>
          <a:p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Math.floor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 *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words.length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3BF6D3-43B6-411C-84C4-76740D92EE54}"/>
              </a:ext>
            </a:extLst>
          </p:cNvPr>
          <p:cNvSpPr txBox="1"/>
          <p:nvPr/>
        </p:nvSpPr>
        <p:spPr>
          <a:xfrm>
            <a:off x="632010" y="8480262"/>
            <a:ext cx="3488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2"/>
              </a:rPr>
              <a:t>https://www.w3schools.com/js/js_random.asp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BFA32F-19D8-40EC-981E-E04D451F7643}"/>
              </a:ext>
            </a:extLst>
          </p:cNvPr>
          <p:cNvSpPr txBox="1"/>
          <p:nvPr/>
        </p:nvSpPr>
        <p:spPr>
          <a:xfrm>
            <a:off x="1603878" y="7685259"/>
            <a:ext cx="4825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Pedagogy sidebar: examples clarify how functions work.  English descriptions can be confusing. </a:t>
            </a:r>
          </a:p>
        </p:txBody>
      </p:sp>
    </p:spTree>
    <p:extLst>
      <p:ext uri="{BB962C8B-B14F-4D97-AF65-F5344CB8AC3E}">
        <p14:creationId xmlns:p14="http://schemas.microsoft.com/office/powerpoint/2010/main" val="337911038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270</TotalTime>
  <Words>1392</Words>
  <Application>Microsoft Office PowerPoint</Application>
  <PresentationFormat>Letter Paper (8.5x11 in)</PresentationFormat>
  <Paragraphs>197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Gill Sans MT</vt:lpstr>
      <vt:lpstr>Impact</vt:lpstr>
      <vt:lpstr>Badge</vt:lpstr>
      <vt:lpstr>JavaScript</vt:lpstr>
      <vt:lpstr>Project: hangman</vt:lpstr>
      <vt:lpstr>Flowchart Example #1</vt:lpstr>
      <vt:lpstr>Flowchart Example #2</vt:lpstr>
      <vt:lpstr>Flowchart symbols</vt:lpstr>
      <vt:lpstr>Flowchart example #3</vt:lpstr>
      <vt:lpstr>Try it – with a partner</vt:lpstr>
      <vt:lpstr>Hangman flowchart</vt:lpstr>
      <vt:lpstr>Random</vt:lpstr>
      <vt:lpstr>prompt</vt:lpstr>
      <vt:lpstr>while loop</vt:lpstr>
      <vt:lpstr>while with Boolean var</vt:lpstr>
      <vt:lpstr>Underline spacing</vt:lpstr>
      <vt:lpstr>letter spacing</vt:lpstr>
      <vt:lpstr>letter in word?</vt:lpstr>
      <vt:lpstr>Time to program</vt:lpstr>
      <vt:lpstr>more design</vt:lpstr>
      <vt:lpstr>modeling</vt:lpstr>
      <vt:lpstr>continue programming</vt:lpstr>
      <vt:lpstr>End of day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Cyndi</dc:creator>
  <cp:lastModifiedBy>Cyndi</cp:lastModifiedBy>
  <cp:revision>66</cp:revision>
  <dcterms:created xsi:type="dcterms:W3CDTF">2019-05-30T03:13:00Z</dcterms:created>
  <dcterms:modified xsi:type="dcterms:W3CDTF">2019-06-06T19:42:38Z</dcterms:modified>
</cp:coreProperties>
</file>