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67" r:id="rId2"/>
    <p:sldId id="291" r:id="rId3"/>
    <p:sldId id="268" r:id="rId4"/>
    <p:sldId id="293" r:id="rId5"/>
    <p:sldId id="308" r:id="rId6"/>
    <p:sldId id="292" r:id="rId7"/>
    <p:sldId id="294" r:id="rId8"/>
    <p:sldId id="256" r:id="rId9"/>
    <p:sldId id="257" r:id="rId10"/>
    <p:sldId id="259" r:id="rId11"/>
    <p:sldId id="260" r:id="rId12"/>
    <p:sldId id="261" r:id="rId13"/>
    <p:sldId id="258" r:id="rId14"/>
    <p:sldId id="295" r:id="rId15"/>
    <p:sldId id="296" r:id="rId16"/>
    <p:sldId id="297" r:id="rId17"/>
    <p:sldId id="262" r:id="rId18"/>
    <p:sldId id="299" r:id="rId19"/>
    <p:sldId id="264" r:id="rId20"/>
    <p:sldId id="266" r:id="rId21"/>
    <p:sldId id="263" r:id="rId22"/>
    <p:sldId id="300" r:id="rId23"/>
    <p:sldId id="306" r:id="rId24"/>
    <p:sldId id="307" r:id="rId25"/>
    <p:sldId id="265" r:id="rId26"/>
    <p:sldId id="301" r:id="rId27"/>
    <p:sldId id="302" r:id="rId28"/>
    <p:sldId id="303" r:id="rId29"/>
    <p:sldId id="304" r:id="rId30"/>
    <p:sldId id="305" r:id="rId3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96" autoAdjust="0"/>
    <p:restoredTop sz="94660"/>
  </p:normalViewPr>
  <p:slideViewPr>
    <p:cSldViewPr snapToGrid="0" showGuides="1">
      <p:cViewPr varScale="1">
        <p:scale>
          <a:sx n="53" d="100"/>
          <a:sy n="53" d="100"/>
        </p:scale>
        <p:origin x="864" y="48"/>
      </p:cViewPr>
      <p:guideLst>
        <p:guide orient="horz" pos="2880"/>
        <p:guide pos="2160"/>
      </p:guideLst>
    </p:cSldViewPr>
  </p:slideViewPr>
  <p:notesTextViewPr>
    <p:cViewPr>
      <p:scale>
        <a:sx n="1" d="1"/>
        <a:sy n="1" d="1"/>
      </p:scale>
      <p:origin x="0" y="0"/>
    </p:cViewPr>
  </p:notesTextViewPr>
  <p:sorterViewPr>
    <p:cViewPr>
      <p:scale>
        <a:sx n="100" d="100"/>
        <a:sy n="100" d="100"/>
      </p:scale>
      <p:origin x="0" y="-56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BCBB2-6E96-4C40-844A-D031F13EC5EA}" type="datetimeFigureOut">
              <a:rPr lang="en-US" smtClean="0"/>
              <a:t>6/6/2019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EA9F2-55D9-4928-8110-CF4B2D9560A8}" type="slidenum">
              <a:rPr lang="en-US" smtClean="0"/>
              <a:t>‹#›</a:t>
            </a:fld>
            <a:endParaRPr lang="en-US"/>
          </a:p>
        </p:txBody>
      </p:sp>
    </p:spTree>
    <p:extLst>
      <p:ext uri="{BB962C8B-B14F-4D97-AF65-F5344CB8AC3E}">
        <p14:creationId xmlns:p14="http://schemas.microsoft.com/office/powerpoint/2010/main" val="300134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a:t>
            </a:fld>
            <a:endParaRPr lang="en-US"/>
          </a:p>
        </p:txBody>
      </p:sp>
    </p:spTree>
    <p:extLst>
      <p:ext uri="{BB962C8B-B14F-4D97-AF65-F5344CB8AC3E}">
        <p14:creationId xmlns:p14="http://schemas.microsoft.com/office/powerpoint/2010/main" val="77081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10</a:t>
            </a:fld>
            <a:endParaRPr lang="en-US"/>
          </a:p>
        </p:txBody>
      </p:sp>
    </p:spTree>
    <p:extLst>
      <p:ext uri="{BB962C8B-B14F-4D97-AF65-F5344CB8AC3E}">
        <p14:creationId xmlns:p14="http://schemas.microsoft.com/office/powerpoint/2010/main" val="89798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11</a:t>
            </a:fld>
            <a:endParaRPr lang="en-US"/>
          </a:p>
        </p:txBody>
      </p:sp>
    </p:spTree>
    <p:extLst>
      <p:ext uri="{BB962C8B-B14F-4D97-AF65-F5344CB8AC3E}">
        <p14:creationId xmlns:p14="http://schemas.microsoft.com/office/powerpoint/2010/main" val="151522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12</a:t>
            </a:fld>
            <a:endParaRPr lang="en-US"/>
          </a:p>
        </p:txBody>
      </p:sp>
    </p:spTree>
    <p:extLst>
      <p:ext uri="{BB962C8B-B14F-4D97-AF65-F5344CB8AC3E}">
        <p14:creationId xmlns:p14="http://schemas.microsoft.com/office/powerpoint/2010/main" val="348948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13</a:t>
            </a:fld>
            <a:endParaRPr lang="en-US"/>
          </a:p>
        </p:txBody>
      </p:sp>
    </p:spTree>
    <p:extLst>
      <p:ext uri="{BB962C8B-B14F-4D97-AF65-F5344CB8AC3E}">
        <p14:creationId xmlns:p14="http://schemas.microsoft.com/office/powerpoint/2010/main" val="285071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14</a:t>
            </a:fld>
            <a:endParaRPr lang="en-US"/>
          </a:p>
        </p:txBody>
      </p:sp>
    </p:spTree>
    <p:extLst>
      <p:ext uri="{BB962C8B-B14F-4D97-AF65-F5344CB8AC3E}">
        <p14:creationId xmlns:p14="http://schemas.microsoft.com/office/powerpoint/2010/main" val="296584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15</a:t>
            </a:fld>
            <a:endParaRPr lang="en-US"/>
          </a:p>
        </p:txBody>
      </p:sp>
    </p:spTree>
    <p:extLst>
      <p:ext uri="{BB962C8B-B14F-4D97-AF65-F5344CB8AC3E}">
        <p14:creationId xmlns:p14="http://schemas.microsoft.com/office/powerpoint/2010/main" val="229505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16</a:t>
            </a:fld>
            <a:endParaRPr lang="en-US"/>
          </a:p>
        </p:txBody>
      </p:sp>
    </p:spTree>
    <p:extLst>
      <p:ext uri="{BB962C8B-B14F-4D97-AF65-F5344CB8AC3E}">
        <p14:creationId xmlns:p14="http://schemas.microsoft.com/office/powerpoint/2010/main" val="72717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17</a:t>
            </a:fld>
            <a:endParaRPr lang="en-US"/>
          </a:p>
        </p:txBody>
      </p:sp>
    </p:spTree>
    <p:extLst>
      <p:ext uri="{BB962C8B-B14F-4D97-AF65-F5344CB8AC3E}">
        <p14:creationId xmlns:p14="http://schemas.microsoft.com/office/powerpoint/2010/main" val="15968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18</a:t>
            </a:fld>
            <a:endParaRPr lang="en-US"/>
          </a:p>
        </p:txBody>
      </p:sp>
    </p:spTree>
    <p:extLst>
      <p:ext uri="{BB962C8B-B14F-4D97-AF65-F5344CB8AC3E}">
        <p14:creationId xmlns:p14="http://schemas.microsoft.com/office/powerpoint/2010/main" val="434281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19</a:t>
            </a:fld>
            <a:endParaRPr lang="en-US"/>
          </a:p>
        </p:txBody>
      </p:sp>
    </p:spTree>
    <p:extLst>
      <p:ext uri="{BB962C8B-B14F-4D97-AF65-F5344CB8AC3E}">
        <p14:creationId xmlns:p14="http://schemas.microsoft.com/office/powerpoint/2010/main" val="136556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074ECC-6B7C-4412-9753-235E0E3385C5}" type="slidenum">
              <a:rPr lang="en-US" smtClean="0"/>
              <a:t>2</a:t>
            </a:fld>
            <a:endParaRPr lang="en-US"/>
          </a:p>
        </p:txBody>
      </p:sp>
    </p:spTree>
    <p:extLst>
      <p:ext uri="{BB962C8B-B14F-4D97-AF65-F5344CB8AC3E}">
        <p14:creationId xmlns:p14="http://schemas.microsoft.com/office/powerpoint/2010/main" val="140366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20</a:t>
            </a:fld>
            <a:endParaRPr lang="en-US"/>
          </a:p>
        </p:txBody>
      </p:sp>
    </p:spTree>
    <p:extLst>
      <p:ext uri="{BB962C8B-B14F-4D97-AF65-F5344CB8AC3E}">
        <p14:creationId xmlns:p14="http://schemas.microsoft.com/office/powerpoint/2010/main" val="4103996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21</a:t>
            </a:fld>
            <a:endParaRPr lang="en-US"/>
          </a:p>
        </p:txBody>
      </p:sp>
    </p:spTree>
    <p:extLst>
      <p:ext uri="{BB962C8B-B14F-4D97-AF65-F5344CB8AC3E}">
        <p14:creationId xmlns:p14="http://schemas.microsoft.com/office/powerpoint/2010/main" val="419138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22</a:t>
            </a:fld>
            <a:endParaRPr lang="en-US"/>
          </a:p>
        </p:txBody>
      </p:sp>
    </p:spTree>
    <p:extLst>
      <p:ext uri="{BB962C8B-B14F-4D97-AF65-F5344CB8AC3E}">
        <p14:creationId xmlns:p14="http://schemas.microsoft.com/office/powerpoint/2010/main" val="414010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23</a:t>
            </a:fld>
            <a:endParaRPr lang="en-US"/>
          </a:p>
        </p:txBody>
      </p:sp>
    </p:spTree>
    <p:extLst>
      <p:ext uri="{BB962C8B-B14F-4D97-AF65-F5344CB8AC3E}">
        <p14:creationId xmlns:p14="http://schemas.microsoft.com/office/powerpoint/2010/main" val="82288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24</a:t>
            </a:fld>
            <a:endParaRPr lang="en-US"/>
          </a:p>
        </p:txBody>
      </p:sp>
    </p:spTree>
    <p:extLst>
      <p:ext uri="{BB962C8B-B14F-4D97-AF65-F5344CB8AC3E}">
        <p14:creationId xmlns:p14="http://schemas.microsoft.com/office/powerpoint/2010/main" val="267517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25</a:t>
            </a:fld>
            <a:endParaRPr lang="en-US"/>
          </a:p>
        </p:txBody>
      </p:sp>
    </p:spTree>
    <p:extLst>
      <p:ext uri="{BB962C8B-B14F-4D97-AF65-F5344CB8AC3E}">
        <p14:creationId xmlns:p14="http://schemas.microsoft.com/office/powerpoint/2010/main" val="382963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26</a:t>
            </a:fld>
            <a:endParaRPr lang="en-US"/>
          </a:p>
        </p:txBody>
      </p:sp>
    </p:spTree>
    <p:extLst>
      <p:ext uri="{BB962C8B-B14F-4D97-AF65-F5344CB8AC3E}">
        <p14:creationId xmlns:p14="http://schemas.microsoft.com/office/powerpoint/2010/main" val="2820537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27</a:t>
            </a:fld>
            <a:endParaRPr lang="en-US"/>
          </a:p>
        </p:txBody>
      </p:sp>
    </p:spTree>
    <p:extLst>
      <p:ext uri="{BB962C8B-B14F-4D97-AF65-F5344CB8AC3E}">
        <p14:creationId xmlns:p14="http://schemas.microsoft.com/office/powerpoint/2010/main" val="2313310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28</a:t>
            </a:fld>
            <a:endParaRPr lang="en-US"/>
          </a:p>
        </p:txBody>
      </p:sp>
    </p:spTree>
    <p:extLst>
      <p:ext uri="{BB962C8B-B14F-4D97-AF65-F5344CB8AC3E}">
        <p14:creationId xmlns:p14="http://schemas.microsoft.com/office/powerpoint/2010/main" val="2142708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29</a:t>
            </a:fld>
            <a:endParaRPr lang="en-US"/>
          </a:p>
        </p:txBody>
      </p:sp>
    </p:spTree>
    <p:extLst>
      <p:ext uri="{BB962C8B-B14F-4D97-AF65-F5344CB8AC3E}">
        <p14:creationId xmlns:p14="http://schemas.microsoft.com/office/powerpoint/2010/main" val="305209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3</a:t>
            </a:fld>
            <a:endParaRPr lang="en-US"/>
          </a:p>
        </p:txBody>
      </p:sp>
    </p:spTree>
    <p:extLst>
      <p:ext uri="{BB962C8B-B14F-4D97-AF65-F5344CB8AC3E}">
        <p14:creationId xmlns:p14="http://schemas.microsoft.com/office/powerpoint/2010/main" val="1857653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30</a:t>
            </a:fld>
            <a:endParaRPr lang="en-US"/>
          </a:p>
        </p:txBody>
      </p:sp>
    </p:spTree>
    <p:extLst>
      <p:ext uri="{BB962C8B-B14F-4D97-AF65-F5344CB8AC3E}">
        <p14:creationId xmlns:p14="http://schemas.microsoft.com/office/powerpoint/2010/main" val="384378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4</a:t>
            </a:fld>
            <a:endParaRPr lang="en-US"/>
          </a:p>
        </p:txBody>
      </p:sp>
    </p:spTree>
    <p:extLst>
      <p:ext uri="{BB962C8B-B14F-4D97-AF65-F5344CB8AC3E}">
        <p14:creationId xmlns:p14="http://schemas.microsoft.com/office/powerpoint/2010/main" val="103425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5</a:t>
            </a:fld>
            <a:endParaRPr lang="en-US"/>
          </a:p>
        </p:txBody>
      </p:sp>
    </p:spTree>
    <p:extLst>
      <p:ext uri="{BB962C8B-B14F-4D97-AF65-F5344CB8AC3E}">
        <p14:creationId xmlns:p14="http://schemas.microsoft.com/office/powerpoint/2010/main" val="17655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6</a:t>
            </a:fld>
            <a:endParaRPr lang="en-US"/>
          </a:p>
        </p:txBody>
      </p:sp>
    </p:spTree>
    <p:extLst>
      <p:ext uri="{BB962C8B-B14F-4D97-AF65-F5344CB8AC3E}">
        <p14:creationId xmlns:p14="http://schemas.microsoft.com/office/powerpoint/2010/main" val="259359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7</a:t>
            </a:fld>
            <a:endParaRPr lang="en-US"/>
          </a:p>
        </p:txBody>
      </p:sp>
    </p:spTree>
    <p:extLst>
      <p:ext uri="{BB962C8B-B14F-4D97-AF65-F5344CB8AC3E}">
        <p14:creationId xmlns:p14="http://schemas.microsoft.com/office/powerpoint/2010/main" val="46311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8</a:t>
            </a:fld>
            <a:endParaRPr lang="en-US"/>
          </a:p>
        </p:txBody>
      </p:sp>
    </p:spTree>
    <p:extLst>
      <p:ext uri="{BB962C8B-B14F-4D97-AF65-F5344CB8AC3E}">
        <p14:creationId xmlns:p14="http://schemas.microsoft.com/office/powerpoint/2010/main" val="248499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EA9F2-55D9-4928-8110-CF4B2D9560A8}" type="slidenum">
              <a:rPr lang="en-US" smtClean="0"/>
              <a:t>9</a:t>
            </a:fld>
            <a:endParaRPr lang="en-US"/>
          </a:p>
        </p:txBody>
      </p:sp>
    </p:spTree>
    <p:extLst>
      <p:ext uri="{BB962C8B-B14F-4D97-AF65-F5344CB8AC3E}">
        <p14:creationId xmlns:p14="http://schemas.microsoft.com/office/powerpoint/2010/main" val="383908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3352802"/>
            <a:ext cx="4950338" cy="301704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456813" y="6369841"/>
            <a:ext cx="4950338" cy="1501711"/>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23789" y="5761545"/>
            <a:ext cx="1046605" cy="1042375"/>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6039389"/>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54087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812800"/>
            <a:ext cx="4943989" cy="415605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17265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1811979" y="4673600"/>
            <a:ext cx="4240416"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57E48726-D3BD-4859-A4A5-CA549FC86075}" type="slidenum">
              <a:rPr lang="en-US" smtClean="0"/>
              <a:t>‹#›</a:t>
            </a:fld>
            <a:endParaRPr lang="en-US"/>
          </a:p>
        </p:txBody>
      </p:sp>
      <p:sp>
        <p:nvSpPr>
          <p:cNvPr id="14" name="TextBox 13"/>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5065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56812" y="3251202"/>
            <a:ext cx="4943989" cy="3633127"/>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963213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456811" y="5791200"/>
            <a:ext cx="501621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456811" y="6908800"/>
            <a:ext cx="501621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57E48726-D3BD-4859-A4A5-CA549FC86075}" type="slidenum">
              <a:rPr lang="en-US" smtClean="0"/>
              <a:t>‹#›</a:t>
            </a:fld>
            <a:endParaRPr lang="en-US"/>
          </a:p>
        </p:txBody>
      </p:sp>
      <p:sp>
        <p:nvSpPr>
          <p:cNvPr id="11" name="TextBox 10"/>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064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56812" y="836543"/>
            <a:ext cx="4943988" cy="384002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456812" y="5791200"/>
            <a:ext cx="494398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3362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458900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836542"/>
            <a:ext cx="1242099" cy="704508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456812" y="836542"/>
            <a:ext cx="3537261" cy="70450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34362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901" y="832147"/>
            <a:ext cx="4941899" cy="1707853"/>
          </a:xfrm>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1456812" y="2844800"/>
            <a:ext cx="4943989" cy="5036829"/>
          </a:xfrm>
        </p:spPr>
        <p:txBody>
          <a:bodyPr/>
          <a:lstStyle>
            <a:lvl1pPr>
              <a:defRPr sz="2000"/>
            </a:lvl1pPr>
            <a:lvl2pPr>
              <a:defRPr sz="2000"/>
            </a:lvl2pPr>
            <a:lvl3pPr>
              <a:defRPr sz="16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38215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6812" y="2766083"/>
            <a:ext cx="4943989" cy="19584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456812" y="4775200"/>
            <a:ext cx="4943989" cy="11472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8E7212-3E04-450B-83EB-9C8DC54EB328}"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428046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56813" y="2848942"/>
            <a:ext cx="2398148"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02981" y="2848942"/>
            <a:ext cx="2397820"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050378"/>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393568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699014" y="2968835"/>
            <a:ext cx="2155947"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56811" y="3737185"/>
            <a:ext cx="2398149"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2116" y="2964531"/>
            <a:ext cx="2154929"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000286" y="3732881"/>
            <a:ext cx="2396760"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8E7212-3E04-450B-83EB-9C8DC54EB328}"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050378"/>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8217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58900" y="832147"/>
            <a:ext cx="4941900" cy="170785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8E7212-3E04-450B-83EB-9C8DC54EB328}"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424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E7212-3E04-450B-83EB-9C8DC54EB328}"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137445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1" y="594784"/>
            <a:ext cx="1972188" cy="1301749"/>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3557620" y="594786"/>
            <a:ext cx="2843180" cy="721995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56811" y="2131484"/>
            <a:ext cx="1972188" cy="56832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30464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56812" y="6400800"/>
            <a:ext cx="4943989"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6812" y="846620"/>
            <a:ext cx="4943989" cy="513996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456812" y="7156451"/>
            <a:ext cx="4943989"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8E7212-3E04-450B-83EB-9C8DC54EB328}"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57E48726-D3BD-4859-A4A5-CA549FC86075}" type="slidenum">
              <a:rPr lang="en-US" smtClean="0"/>
              <a:t>‹#›</a:t>
            </a:fld>
            <a:endParaRPr lang="en-US"/>
          </a:p>
        </p:txBody>
      </p:sp>
    </p:spTree>
    <p:extLst>
      <p:ext uri="{BB962C8B-B14F-4D97-AF65-F5344CB8AC3E}">
        <p14:creationId xmlns:p14="http://schemas.microsoft.com/office/powerpoint/2010/main" val="312195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04800"/>
            <a:ext cx="1485900" cy="885150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380"/>
            <a:ext cx="1464204" cy="913729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832147"/>
            <a:ext cx="4941900" cy="1707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6812" y="2844800"/>
            <a:ext cx="4943989"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29300" y="8180120"/>
            <a:ext cx="574785" cy="493561"/>
          </a:xfrm>
          <a:prstGeom prst="rect">
            <a:avLst/>
          </a:prstGeom>
        </p:spPr>
        <p:txBody>
          <a:bodyPr vert="horz" lIns="91440" tIns="45720" rIns="91440" bIns="45720" rtlCol="0" anchor="ctr"/>
          <a:lstStyle>
            <a:lvl1pPr algn="r">
              <a:defRPr sz="675">
                <a:solidFill>
                  <a:schemeClr val="tx1">
                    <a:tint val="75000"/>
                  </a:schemeClr>
                </a:solidFill>
              </a:defRPr>
            </a:lvl1pPr>
          </a:lstStyle>
          <a:p>
            <a:fld id="{3E8E7212-3E04-450B-83EB-9C8DC54EB328}" type="datetimeFigureOut">
              <a:rPr lang="en-US" smtClean="0"/>
              <a:t>6/6/2019</a:t>
            </a:fld>
            <a:endParaRPr lang="en-US"/>
          </a:p>
        </p:txBody>
      </p:sp>
      <p:sp>
        <p:nvSpPr>
          <p:cNvPr id="5" name="Footer Placeholder 4"/>
          <p:cNvSpPr>
            <a:spLocks noGrp="1"/>
          </p:cNvSpPr>
          <p:nvPr>
            <p:ph type="ftr" sz="quarter" idx="3"/>
          </p:nvPr>
        </p:nvSpPr>
        <p:spPr>
          <a:xfrm>
            <a:off x="1456811" y="8181080"/>
            <a:ext cx="4287366"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83421" y="1050378"/>
            <a:ext cx="438734" cy="486833"/>
          </a:xfrm>
          <a:prstGeom prst="rect">
            <a:avLst/>
          </a:prstGeom>
        </p:spPr>
        <p:txBody>
          <a:bodyPr vert="horz" lIns="91440" tIns="45720" rIns="91440" bIns="45720" rtlCol="0" anchor="ctr"/>
          <a:lstStyle>
            <a:lvl1pPr algn="r">
              <a:defRPr sz="1500">
                <a:solidFill>
                  <a:srgbClr val="FEFFFF"/>
                </a:solidFill>
              </a:defRPr>
            </a:lvl1pPr>
          </a:lstStyle>
          <a:p>
            <a:fld id="{57E48726-D3BD-4859-A4A5-CA549FC86075}" type="slidenum">
              <a:rPr lang="en-US" smtClean="0"/>
              <a:t>‹#›</a:t>
            </a:fld>
            <a:endParaRPr lang="en-US"/>
          </a:p>
        </p:txBody>
      </p:sp>
    </p:spTree>
    <p:extLst>
      <p:ext uri="{BB962C8B-B14F-4D97-AF65-F5344CB8AC3E}">
        <p14:creationId xmlns:p14="http://schemas.microsoft.com/office/powerpoint/2010/main" val="3276989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3schools.com/css/css_intro.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zzoblue.com/zengarden/alldesig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start.mines.edu/web/CyndiExamplePageWStyl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3schools.com/cssref/css_unit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schools.com/html/html_colors.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w3schools.com/css/css_text.a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w3schools.com/css/css_padding.asp" TargetMode="External"/><Relationship Id="rId4" Type="http://schemas.openxmlformats.org/officeDocument/2006/relationships/hyperlink" Target="https://www.w3schools.com/css/css_border.as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ifewire.com/block-level-vs-inline-elements-346861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mozilla.org/en-US/activities/make-your-first-webpa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de.org/educate/weblab"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1CD15-015B-4C3A-8666-BFE8C4B89D58}"/>
              </a:ext>
            </a:extLst>
          </p:cNvPr>
          <p:cNvSpPr>
            <a:spLocks noGrp="1"/>
          </p:cNvSpPr>
          <p:nvPr>
            <p:ph type="ctrTitle"/>
          </p:nvPr>
        </p:nvSpPr>
        <p:spPr/>
        <p:txBody>
          <a:bodyPr/>
          <a:lstStyle/>
          <a:p>
            <a:r>
              <a:rPr lang="en-US" dirty="0"/>
              <a:t>Web Programming Summer 2019</a:t>
            </a:r>
          </a:p>
        </p:txBody>
      </p:sp>
      <p:sp>
        <p:nvSpPr>
          <p:cNvPr id="5" name="Subtitle 4">
            <a:extLst>
              <a:ext uri="{FF2B5EF4-FFF2-40B4-BE49-F238E27FC236}">
                <a16:creationId xmlns:a16="http://schemas.microsoft.com/office/drawing/2014/main" id="{55FF2F09-E712-4095-B9E9-551C84EB2FCC}"/>
              </a:ext>
            </a:extLst>
          </p:cNvPr>
          <p:cNvSpPr>
            <a:spLocks noGrp="1"/>
          </p:cNvSpPr>
          <p:nvPr>
            <p:ph type="subTitle" idx="1"/>
          </p:nvPr>
        </p:nvSpPr>
        <p:spPr/>
        <p:txBody>
          <a:bodyPr/>
          <a:lstStyle/>
          <a:p>
            <a:r>
              <a:rPr lang="en-US" dirty="0"/>
              <a:t>Cyndi Rader</a:t>
            </a:r>
          </a:p>
          <a:p>
            <a:r>
              <a:rPr lang="en-US" dirty="0"/>
              <a:t>Emeritus Teaching Professor</a:t>
            </a:r>
          </a:p>
          <a:p>
            <a:r>
              <a:rPr lang="en-US" dirty="0"/>
              <a:t>Colorado School of Mines</a:t>
            </a:r>
          </a:p>
        </p:txBody>
      </p:sp>
    </p:spTree>
    <p:extLst>
      <p:ext uri="{BB962C8B-B14F-4D97-AF65-F5344CB8AC3E}">
        <p14:creationId xmlns:p14="http://schemas.microsoft.com/office/powerpoint/2010/main" val="356459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1D85-0F35-48BB-AC60-F196CA65DE45}"/>
              </a:ext>
            </a:extLst>
          </p:cNvPr>
          <p:cNvSpPr>
            <a:spLocks noGrp="1"/>
          </p:cNvSpPr>
          <p:nvPr>
            <p:ph type="title"/>
          </p:nvPr>
        </p:nvSpPr>
        <p:spPr/>
        <p:txBody>
          <a:bodyPr/>
          <a:lstStyle/>
          <a:p>
            <a:r>
              <a:rPr lang="en-US" dirty="0"/>
              <a:t>CSS can have a dramatic impact</a:t>
            </a:r>
          </a:p>
        </p:txBody>
      </p:sp>
      <p:sp>
        <p:nvSpPr>
          <p:cNvPr id="3" name="Content Placeholder 2">
            <a:extLst>
              <a:ext uri="{FF2B5EF4-FFF2-40B4-BE49-F238E27FC236}">
                <a16:creationId xmlns:a16="http://schemas.microsoft.com/office/drawing/2014/main" id="{A438AF8E-0581-4B47-A4F3-27F44CBF94F7}"/>
              </a:ext>
            </a:extLst>
          </p:cNvPr>
          <p:cNvSpPr>
            <a:spLocks noGrp="1"/>
          </p:cNvSpPr>
          <p:nvPr>
            <p:ph idx="1"/>
          </p:nvPr>
        </p:nvSpPr>
        <p:spPr>
          <a:xfrm>
            <a:off x="1095470" y="2844800"/>
            <a:ext cx="5540720" cy="5036829"/>
          </a:xfrm>
        </p:spPr>
        <p:txBody>
          <a:bodyPr>
            <a:normAutofit/>
          </a:bodyPr>
          <a:lstStyle/>
          <a:p>
            <a:r>
              <a:rPr lang="en-US" sz="1800" dirty="0">
                <a:hlinkClick r:id="rId3"/>
              </a:rPr>
              <a:t>https://www.w3schools.com/css/css_intro.asp</a:t>
            </a:r>
            <a:endParaRPr lang="en-US" sz="1800" dirty="0"/>
          </a:p>
          <a:p>
            <a:endParaRPr lang="en-US" sz="1800" dirty="0"/>
          </a:p>
          <a:p>
            <a:r>
              <a:rPr lang="en-US" dirty="0">
                <a:hlinkClick r:id="rId4"/>
              </a:rPr>
              <a:t>http://www.mezzoblue.com/zengarden/alldesigns/</a:t>
            </a:r>
            <a:endParaRPr lang="en-US" sz="1800" dirty="0"/>
          </a:p>
          <a:p>
            <a:endParaRPr lang="en-US" sz="1800" dirty="0"/>
          </a:p>
        </p:txBody>
      </p:sp>
    </p:spTree>
    <p:extLst>
      <p:ext uri="{BB962C8B-B14F-4D97-AF65-F5344CB8AC3E}">
        <p14:creationId xmlns:p14="http://schemas.microsoft.com/office/powerpoint/2010/main" val="40782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6480-CCD8-4D8C-A14D-201BE611E40F}"/>
              </a:ext>
            </a:extLst>
          </p:cNvPr>
          <p:cNvSpPr>
            <a:spLocks noGrp="1"/>
          </p:cNvSpPr>
          <p:nvPr>
            <p:ph type="title"/>
          </p:nvPr>
        </p:nvSpPr>
        <p:spPr/>
        <p:txBody>
          <a:bodyPr/>
          <a:lstStyle/>
          <a:p>
            <a:r>
              <a:rPr lang="en-US" dirty="0"/>
              <a:t>Syntax</a:t>
            </a:r>
          </a:p>
        </p:txBody>
      </p:sp>
      <p:sp>
        <p:nvSpPr>
          <p:cNvPr id="3" name="Content Placeholder 2">
            <a:extLst>
              <a:ext uri="{FF2B5EF4-FFF2-40B4-BE49-F238E27FC236}">
                <a16:creationId xmlns:a16="http://schemas.microsoft.com/office/drawing/2014/main" id="{839AF623-284A-4F66-A1EF-4DED28B1ACAD}"/>
              </a:ext>
            </a:extLst>
          </p:cNvPr>
          <p:cNvSpPr>
            <a:spLocks noGrp="1"/>
          </p:cNvSpPr>
          <p:nvPr>
            <p:ph idx="1"/>
          </p:nvPr>
        </p:nvSpPr>
        <p:spPr/>
        <p:txBody>
          <a:bodyPr/>
          <a:lstStyle/>
          <a:p>
            <a:r>
              <a:rPr lang="en-US" dirty="0"/>
              <a:t>What is </a:t>
            </a:r>
            <a:r>
              <a:rPr lang="en-US" b="1" dirty="0"/>
              <a:t>SYNTAX</a:t>
            </a:r>
            <a:r>
              <a:rPr lang="en-US" dirty="0"/>
              <a:t>??</a:t>
            </a:r>
          </a:p>
          <a:p>
            <a:endParaRPr lang="en-US" dirty="0"/>
          </a:p>
          <a:p>
            <a:pPr lvl="1">
              <a:buFont typeface="Arial" panose="020B0604020202020204" pitchFamily="34" charset="0"/>
              <a:buChar char="•"/>
            </a:pPr>
            <a:r>
              <a:rPr lang="en-US" dirty="0"/>
              <a:t>Rules for how to “talk” to computer so it understands </a:t>
            </a:r>
          </a:p>
          <a:p>
            <a:pPr lvl="1">
              <a:buFont typeface="Arial" panose="020B0604020202020204" pitchFamily="34" charset="0"/>
              <a:buChar char="•"/>
            </a:pPr>
            <a:endParaRPr lang="en-US" dirty="0"/>
          </a:p>
          <a:p>
            <a:pPr lvl="1">
              <a:buFont typeface="Arial" panose="020B0604020202020204" pitchFamily="34" charset="0"/>
              <a:buChar char="•"/>
            </a:pPr>
            <a:r>
              <a:rPr lang="en-US" dirty="0"/>
              <a:t>English: &lt;subject&gt;&lt;verb&gt;.</a:t>
            </a:r>
          </a:p>
          <a:p>
            <a:pPr lvl="2">
              <a:buFont typeface="Arial" panose="020B0604020202020204" pitchFamily="34" charset="0"/>
              <a:buChar char="•"/>
            </a:pPr>
            <a:r>
              <a:rPr lang="en-US" dirty="0"/>
              <a:t>She ran.</a:t>
            </a:r>
          </a:p>
          <a:p>
            <a:pPr lvl="2">
              <a:buFont typeface="Arial" panose="020B0604020202020204" pitchFamily="34" charset="0"/>
              <a:buChar char="•"/>
            </a:pPr>
            <a:r>
              <a:rPr lang="en-US" dirty="0"/>
              <a:t>NOT Ran she.</a:t>
            </a:r>
          </a:p>
          <a:p>
            <a:pPr lvl="2">
              <a:buFont typeface="Arial" panose="020B0604020202020204" pitchFamily="34" charset="0"/>
              <a:buChar char="•"/>
            </a:pPr>
            <a:r>
              <a:rPr lang="en-US" dirty="0"/>
              <a:t>NOT She ran He jumped They laughed</a:t>
            </a:r>
          </a:p>
          <a:p>
            <a:pPr lvl="2">
              <a:buFont typeface="Arial" panose="020B0604020202020204" pitchFamily="34" charset="0"/>
              <a:buChar char="•"/>
            </a:pPr>
            <a:r>
              <a:rPr lang="en-US" dirty="0"/>
              <a:t>BUT we would still understand the other sentences. What about computers?</a:t>
            </a:r>
          </a:p>
          <a:p>
            <a:pPr lvl="2">
              <a:buFont typeface="Arial" panose="020B0604020202020204" pitchFamily="34" charset="0"/>
              <a:buChar char="•"/>
            </a:pPr>
            <a:endParaRPr lang="en-US" dirty="0"/>
          </a:p>
          <a:p>
            <a:pPr lvl="1">
              <a:buFont typeface="Arial" panose="020B0604020202020204" pitchFamily="34" charset="0"/>
              <a:buChar char="•"/>
            </a:pPr>
            <a:r>
              <a:rPr lang="en-US" dirty="0"/>
              <a:t>Source of great irritation for novice programmers</a:t>
            </a:r>
          </a:p>
          <a:p>
            <a:pPr lvl="1">
              <a:buFont typeface="Arial" panose="020B0604020202020204" pitchFamily="34" charset="0"/>
              <a:buChar char="•"/>
            </a:pPr>
            <a:endParaRPr lang="en-US" dirty="0"/>
          </a:p>
        </p:txBody>
      </p:sp>
      <p:pic>
        <p:nvPicPr>
          <p:cNvPr id="2050" name="Picture 2" descr="https://free-images.com/tn/3e2d/emoticon_face_frown_ge.jpg">
            <a:extLst>
              <a:ext uri="{FF2B5EF4-FFF2-40B4-BE49-F238E27FC236}">
                <a16:creationId xmlns:a16="http://schemas.microsoft.com/office/drawing/2014/main" id="{EAC35F68-2C31-4D23-98CA-663A55F92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810" y="7647161"/>
            <a:ext cx="822197" cy="80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4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B54B-B213-4AA0-A821-71DC101211B9}"/>
              </a:ext>
            </a:extLst>
          </p:cNvPr>
          <p:cNvSpPr>
            <a:spLocks noGrp="1"/>
          </p:cNvSpPr>
          <p:nvPr>
            <p:ph type="title"/>
          </p:nvPr>
        </p:nvSpPr>
        <p:spPr/>
        <p:txBody>
          <a:bodyPr/>
          <a:lstStyle/>
          <a:p>
            <a:r>
              <a:rPr lang="en-US" dirty="0"/>
              <a:t>CSS Syntax</a:t>
            </a:r>
          </a:p>
        </p:txBody>
      </p:sp>
      <p:pic>
        <p:nvPicPr>
          <p:cNvPr id="1026" name="Picture 2" descr="CSS selector">
            <a:extLst>
              <a:ext uri="{FF2B5EF4-FFF2-40B4-BE49-F238E27FC236}">
                <a16:creationId xmlns:a16="http://schemas.microsoft.com/office/drawing/2014/main" id="{BC9D44DA-CFF5-49AC-8A4C-FFADF9EEA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903415"/>
            <a:ext cx="5419725" cy="1133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BB4AE3-E71C-46BB-B499-BC2005A0D7D8}"/>
              </a:ext>
            </a:extLst>
          </p:cNvPr>
          <p:cNvSpPr txBox="1"/>
          <p:nvPr/>
        </p:nvSpPr>
        <p:spPr>
          <a:xfrm>
            <a:off x="4336610" y="8431408"/>
            <a:ext cx="1935145" cy="369332"/>
          </a:xfrm>
          <a:prstGeom prst="rect">
            <a:avLst/>
          </a:prstGeom>
          <a:noFill/>
        </p:spPr>
        <p:txBody>
          <a:bodyPr wrap="none" rtlCol="0">
            <a:spAutoFit/>
          </a:bodyPr>
          <a:lstStyle/>
          <a:p>
            <a:r>
              <a:rPr lang="en-US" dirty="0"/>
              <a:t>From w3schools</a:t>
            </a:r>
          </a:p>
        </p:txBody>
      </p:sp>
      <p:sp>
        <p:nvSpPr>
          <p:cNvPr id="5" name="TextBox 4">
            <a:extLst>
              <a:ext uri="{FF2B5EF4-FFF2-40B4-BE49-F238E27FC236}">
                <a16:creationId xmlns:a16="http://schemas.microsoft.com/office/drawing/2014/main" id="{8FF9654D-4E76-49A4-8E87-2B37EE97AB54}"/>
              </a:ext>
            </a:extLst>
          </p:cNvPr>
          <p:cNvSpPr txBox="1"/>
          <p:nvPr/>
        </p:nvSpPr>
        <p:spPr>
          <a:xfrm>
            <a:off x="2136617" y="3235924"/>
            <a:ext cx="1933543" cy="1200329"/>
          </a:xfrm>
          <a:prstGeom prst="rect">
            <a:avLst/>
          </a:prstGeom>
          <a:noFill/>
        </p:spPr>
        <p:txBody>
          <a:bodyPr wrap="none" rtlCol="0">
            <a:spAutoFit/>
          </a:bodyPr>
          <a:lstStyle/>
          <a:p>
            <a:r>
              <a:rPr lang="en-US" dirty="0"/>
              <a:t>h1 {</a:t>
            </a:r>
            <a:br>
              <a:rPr lang="en-US" dirty="0"/>
            </a:br>
            <a:r>
              <a:rPr lang="en-US" dirty="0"/>
              <a:t>  color: blue;</a:t>
            </a:r>
            <a:br>
              <a:rPr lang="en-US" dirty="0"/>
            </a:br>
            <a:r>
              <a:rPr lang="en-US" dirty="0"/>
              <a:t>  font-size: 12px;</a:t>
            </a:r>
            <a:br>
              <a:rPr lang="en-US" dirty="0"/>
            </a:br>
            <a:r>
              <a:rPr lang="en-US" dirty="0"/>
              <a:t>}</a:t>
            </a:r>
          </a:p>
        </p:txBody>
      </p:sp>
      <p:sp>
        <p:nvSpPr>
          <p:cNvPr id="6" name="TextBox 5">
            <a:extLst>
              <a:ext uri="{FF2B5EF4-FFF2-40B4-BE49-F238E27FC236}">
                <a16:creationId xmlns:a16="http://schemas.microsoft.com/office/drawing/2014/main" id="{DBBF9061-CC7D-45F0-A558-A059B94CC640}"/>
              </a:ext>
            </a:extLst>
          </p:cNvPr>
          <p:cNvSpPr txBox="1"/>
          <p:nvPr/>
        </p:nvSpPr>
        <p:spPr>
          <a:xfrm>
            <a:off x="1067304" y="4537450"/>
            <a:ext cx="5333495" cy="3416320"/>
          </a:xfrm>
          <a:prstGeom prst="rect">
            <a:avLst/>
          </a:prstGeom>
          <a:noFill/>
        </p:spPr>
        <p:txBody>
          <a:bodyPr wrap="square" rtlCol="0">
            <a:spAutoFit/>
          </a:bodyPr>
          <a:lstStyle/>
          <a:p>
            <a:pPr marL="342900" indent="-342900">
              <a:buFont typeface="+mj-lt"/>
              <a:buAutoNum type="arabicPeriod"/>
            </a:pPr>
            <a:r>
              <a:rPr lang="en-US" dirty="0"/>
              <a:t>First, tell the computer what element(s) you want to style</a:t>
            </a:r>
          </a:p>
          <a:p>
            <a:pPr marL="342900" indent="-342900">
              <a:buFont typeface="+mj-lt"/>
              <a:buAutoNum type="arabicPeriod"/>
            </a:pPr>
            <a:r>
              <a:rPr lang="en-US" dirty="0"/>
              <a:t>Each “style” has a </a:t>
            </a:r>
            <a:r>
              <a:rPr lang="en-US" b="1" dirty="0"/>
              <a:t>PROPERTY</a:t>
            </a:r>
            <a:r>
              <a:rPr lang="en-US" dirty="0"/>
              <a:t> and a </a:t>
            </a:r>
            <a:r>
              <a:rPr lang="en-US" b="1" dirty="0"/>
              <a:t>VALUE</a:t>
            </a:r>
            <a:r>
              <a:rPr lang="en-US" dirty="0"/>
              <a:t>.</a:t>
            </a:r>
          </a:p>
          <a:p>
            <a:pPr marL="342900" indent="-342900">
              <a:buFont typeface="+mj-lt"/>
              <a:buAutoNum type="arabicPeriod"/>
            </a:pPr>
            <a:r>
              <a:rPr lang="en-US" dirty="0"/>
              <a:t>A style may have multiple properties, so put them all within parentheses (even if only 1)</a:t>
            </a:r>
          </a:p>
          <a:p>
            <a:pPr marL="342900" indent="-342900">
              <a:buFont typeface="+mj-lt"/>
              <a:buAutoNum type="arabicPeriod"/>
            </a:pPr>
            <a:r>
              <a:rPr lang="en-US" dirty="0"/>
              <a:t>Tell the computer each </a:t>
            </a:r>
            <a:r>
              <a:rPr lang="en-US" i="1" dirty="0"/>
              <a:t>property</a:t>
            </a:r>
            <a:r>
              <a:rPr lang="en-US" dirty="0"/>
              <a:t> and what </a:t>
            </a:r>
            <a:r>
              <a:rPr lang="en-US" i="1" dirty="0"/>
              <a:t>value</a:t>
            </a:r>
            <a:r>
              <a:rPr lang="en-US" dirty="0"/>
              <a:t> you want for that property</a:t>
            </a:r>
          </a:p>
          <a:p>
            <a:pPr marL="342900" indent="-342900">
              <a:buFont typeface="+mj-lt"/>
              <a:buAutoNum type="arabicPeriod"/>
            </a:pPr>
            <a:r>
              <a:rPr lang="en-US" dirty="0"/>
              <a:t>Each property/value pair must end with ;</a:t>
            </a:r>
          </a:p>
          <a:p>
            <a:endParaRPr lang="en-US" dirty="0"/>
          </a:p>
          <a:p>
            <a:r>
              <a:rPr lang="en-US" dirty="0"/>
              <a:t>What is a </a:t>
            </a:r>
            <a:r>
              <a:rPr lang="en-US" i="1" dirty="0"/>
              <a:t>font</a:t>
            </a:r>
            <a:r>
              <a:rPr lang="en-US" dirty="0"/>
              <a:t>? A particular size, weight and typeface ( </a:t>
            </a:r>
            <a:r>
              <a:rPr lang="en-US" dirty="0">
                <a:latin typeface="Times New Roman" panose="02020603050405020304" pitchFamily="18" charset="0"/>
                <a:cs typeface="Times New Roman" panose="02020603050405020304" pitchFamily="18" charset="0"/>
              </a:rPr>
              <a:t>Serif</a:t>
            </a:r>
            <a:r>
              <a:rPr lang="en-US" dirty="0"/>
              <a:t>, </a:t>
            </a:r>
            <a:r>
              <a:rPr lang="en-US" dirty="0">
                <a:latin typeface="Arial" panose="020B0604020202020204" pitchFamily="34" charset="0"/>
                <a:cs typeface="Arial" panose="020B0604020202020204" pitchFamily="34" charset="0"/>
              </a:rPr>
              <a:t>sans serif</a:t>
            </a:r>
            <a:r>
              <a:rPr lang="en-US" dirty="0"/>
              <a:t>, </a:t>
            </a:r>
            <a:r>
              <a:rPr lang="en-US" dirty="0">
                <a:latin typeface="Courier New" panose="02070309020205020404" pitchFamily="49" charset="0"/>
                <a:cs typeface="Courier New" panose="02070309020205020404" pitchFamily="49" charset="0"/>
              </a:rPr>
              <a:t>monospace )</a:t>
            </a:r>
          </a:p>
        </p:txBody>
      </p:sp>
    </p:spTree>
    <p:extLst>
      <p:ext uri="{BB962C8B-B14F-4D97-AF65-F5344CB8AC3E}">
        <p14:creationId xmlns:p14="http://schemas.microsoft.com/office/powerpoint/2010/main" val="361759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9A22-50C6-4345-B924-4B889E8DA87A}"/>
              </a:ext>
            </a:extLst>
          </p:cNvPr>
          <p:cNvSpPr>
            <a:spLocks noGrp="1"/>
          </p:cNvSpPr>
          <p:nvPr>
            <p:ph type="title"/>
          </p:nvPr>
        </p:nvSpPr>
        <p:spPr/>
        <p:txBody>
          <a:bodyPr/>
          <a:lstStyle/>
          <a:p>
            <a:r>
              <a:rPr lang="en-US" dirty="0"/>
              <a:t>Where do I specify all this styling?</a:t>
            </a:r>
          </a:p>
        </p:txBody>
      </p:sp>
      <p:sp>
        <p:nvSpPr>
          <p:cNvPr id="3" name="Content Placeholder 2">
            <a:extLst>
              <a:ext uri="{FF2B5EF4-FFF2-40B4-BE49-F238E27FC236}">
                <a16:creationId xmlns:a16="http://schemas.microsoft.com/office/drawing/2014/main" id="{9740884E-DF55-4518-AE43-0FCA75FB592F}"/>
              </a:ext>
            </a:extLst>
          </p:cNvPr>
          <p:cNvSpPr>
            <a:spLocks noGrp="1"/>
          </p:cNvSpPr>
          <p:nvPr>
            <p:ph idx="1"/>
          </p:nvPr>
        </p:nvSpPr>
        <p:spPr>
          <a:xfrm>
            <a:off x="1456811" y="2265379"/>
            <a:ext cx="4943989" cy="5036829"/>
          </a:xfrm>
        </p:spPr>
        <p:txBody>
          <a:bodyPr>
            <a:normAutofit fontScale="92500" lnSpcReduction="20000"/>
          </a:bodyPr>
          <a:lstStyle/>
          <a:p>
            <a:pPr marL="457200" indent="-457200">
              <a:buFont typeface="+mj-lt"/>
              <a:buAutoNum type="arabicPeriod"/>
            </a:pPr>
            <a:r>
              <a:rPr lang="en-US" dirty="0"/>
              <a:t>Inline</a:t>
            </a:r>
          </a:p>
          <a:p>
            <a:pPr lvl="1">
              <a:buFont typeface="Arial" panose="020B0604020202020204" pitchFamily="34" charset="0"/>
              <a:buChar char="•"/>
            </a:pPr>
            <a:r>
              <a:rPr lang="en-US" dirty="0"/>
              <a:t>Examples shown in HTML tutorial</a:t>
            </a:r>
          </a:p>
          <a:p>
            <a:pPr lvl="1">
              <a:buFont typeface="Arial" panose="020B0604020202020204" pitchFamily="34" charset="0"/>
              <a:buChar char="•"/>
            </a:pPr>
            <a:r>
              <a:rPr lang="en-US" dirty="0"/>
              <a:t>Use very sparingly</a:t>
            </a:r>
          </a:p>
          <a:p>
            <a:pPr marL="457200" indent="-457200">
              <a:buFont typeface="+mj-lt"/>
              <a:buAutoNum type="arabicPeriod"/>
            </a:pPr>
            <a:r>
              <a:rPr lang="en-US" dirty="0"/>
              <a:t>Internal style sheet</a:t>
            </a:r>
          </a:p>
          <a:p>
            <a:pPr marL="757238" lvl="1" indent="-457200">
              <a:buFont typeface="Arial" panose="020B0604020202020204" pitchFamily="34" charset="0"/>
              <a:buChar char="•"/>
            </a:pPr>
            <a:r>
              <a:rPr lang="en-US" dirty="0"/>
              <a:t>Places styles within html file</a:t>
            </a:r>
          </a:p>
          <a:p>
            <a:pPr marL="757238" lvl="1" indent="-457200">
              <a:buFont typeface="Arial" panose="020B0604020202020204" pitchFamily="34" charset="0"/>
              <a:buChar char="•"/>
            </a:pPr>
            <a:r>
              <a:rPr lang="en-US" dirty="0"/>
              <a:t>Easy to edit (only one file needed)</a:t>
            </a:r>
          </a:p>
          <a:p>
            <a:pPr marL="757238" lvl="1" indent="-457200">
              <a:buFont typeface="Arial" panose="020B0604020202020204" pitchFamily="34" charset="0"/>
              <a:buChar char="•"/>
            </a:pPr>
            <a:r>
              <a:rPr lang="en-US" dirty="0"/>
              <a:t>OK if entire site is one page</a:t>
            </a:r>
          </a:p>
          <a:p>
            <a:pPr marL="457200" indent="-457200">
              <a:buFont typeface="+mj-lt"/>
              <a:buAutoNum type="arabicPeriod"/>
            </a:pPr>
            <a:r>
              <a:rPr lang="en-US" dirty="0"/>
              <a:t>External style sheet</a:t>
            </a:r>
          </a:p>
          <a:p>
            <a:pPr marL="757238" lvl="1" indent="-457200">
              <a:buFont typeface="Arial" panose="020B0604020202020204" pitchFamily="34" charset="0"/>
              <a:buChar char="•"/>
            </a:pPr>
            <a:r>
              <a:rPr lang="en-US" dirty="0"/>
              <a:t>Allows styles to be consistent across all pages in website</a:t>
            </a:r>
          </a:p>
          <a:p>
            <a:pPr marL="757238" lvl="1" indent="-457200">
              <a:buFont typeface="Arial" panose="020B0604020202020204" pitchFamily="34" charset="0"/>
              <a:buChar char="•"/>
            </a:pPr>
            <a:r>
              <a:rPr lang="en-US" dirty="0"/>
              <a:t>Can have multiple style sheets</a:t>
            </a:r>
          </a:p>
          <a:p>
            <a:pPr marL="757238" lvl="1" indent="-457200">
              <a:buFont typeface="Arial" panose="020B0604020202020204" pitchFamily="34" charset="0"/>
              <a:buChar char="•"/>
            </a:pPr>
            <a:r>
              <a:rPr lang="en-US" dirty="0"/>
              <a:t>.</a:t>
            </a:r>
            <a:r>
              <a:rPr lang="en-US" dirty="0" err="1"/>
              <a:t>css</a:t>
            </a:r>
            <a:r>
              <a:rPr lang="en-US" dirty="0"/>
              <a:t> extension</a:t>
            </a:r>
          </a:p>
          <a:p>
            <a:pPr marL="757238" lvl="1" indent="-457200">
              <a:buFont typeface="Arial" panose="020B0604020202020204" pitchFamily="34" charset="0"/>
              <a:buChar char="•"/>
            </a:pPr>
            <a:r>
              <a:rPr lang="en-US" dirty="0"/>
              <a:t>Generally considered best practice</a:t>
            </a:r>
          </a:p>
          <a:p>
            <a:pPr marL="457200" indent="-457200">
              <a:buFont typeface="+mj-lt"/>
              <a:buAutoNum type="arabicPeriod"/>
            </a:pPr>
            <a:endParaRPr lang="en-US" dirty="0"/>
          </a:p>
        </p:txBody>
      </p:sp>
      <p:sp>
        <p:nvSpPr>
          <p:cNvPr id="4" name="TextBox 3">
            <a:extLst>
              <a:ext uri="{FF2B5EF4-FFF2-40B4-BE49-F238E27FC236}">
                <a16:creationId xmlns:a16="http://schemas.microsoft.com/office/drawing/2014/main" id="{4FC49008-3870-4890-A90A-25A78AFA64AB}"/>
              </a:ext>
            </a:extLst>
          </p:cNvPr>
          <p:cNvSpPr txBox="1"/>
          <p:nvPr/>
        </p:nvSpPr>
        <p:spPr>
          <a:xfrm>
            <a:off x="1088281" y="7098450"/>
            <a:ext cx="5475481" cy="1569660"/>
          </a:xfrm>
          <a:prstGeom prst="rect">
            <a:avLst/>
          </a:prstGeom>
          <a:noFill/>
        </p:spPr>
        <p:txBody>
          <a:bodyPr wrap="square" rtlCol="0">
            <a:spAutoFit/>
          </a:bodyPr>
          <a:lstStyle/>
          <a:p>
            <a:r>
              <a:rPr lang="en-US" sz="1600" b="1" dirty="0">
                <a:solidFill>
                  <a:schemeClr val="accent2">
                    <a:lumMod val="75000"/>
                  </a:schemeClr>
                </a:solidFill>
              </a:rPr>
              <a:t>Pedagogy sidebar: bad habits are hard to break. Inline may be simplest, but has real drawbacks. External is best for professionals, but may be confusing at first for students to create from scratch. Choose the middle path – inline is easy to do, also to transition to better practice. </a:t>
            </a:r>
          </a:p>
        </p:txBody>
      </p:sp>
    </p:spTree>
    <p:extLst>
      <p:ext uri="{BB962C8B-B14F-4D97-AF65-F5344CB8AC3E}">
        <p14:creationId xmlns:p14="http://schemas.microsoft.com/office/powerpoint/2010/main" val="294366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F48C-BD88-4ACC-A955-D35C6813190F}"/>
              </a:ext>
            </a:extLst>
          </p:cNvPr>
          <p:cNvSpPr>
            <a:spLocks noGrp="1"/>
          </p:cNvSpPr>
          <p:nvPr>
            <p:ph type="title"/>
          </p:nvPr>
        </p:nvSpPr>
        <p:spPr/>
        <p:txBody>
          <a:bodyPr/>
          <a:lstStyle/>
          <a:p>
            <a:r>
              <a:rPr lang="en-US" dirty="0"/>
              <a:t>Styling our “About” page</a:t>
            </a:r>
          </a:p>
        </p:txBody>
      </p:sp>
      <p:sp>
        <p:nvSpPr>
          <p:cNvPr id="3" name="Content Placeholder 2">
            <a:extLst>
              <a:ext uri="{FF2B5EF4-FFF2-40B4-BE49-F238E27FC236}">
                <a16:creationId xmlns:a16="http://schemas.microsoft.com/office/drawing/2014/main" id="{7A596E0B-A3FC-4A73-8777-0B7BBDB3D67B}"/>
              </a:ext>
            </a:extLst>
          </p:cNvPr>
          <p:cNvSpPr>
            <a:spLocks noGrp="1"/>
          </p:cNvSpPr>
          <p:nvPr>
            <p:ph idx="1"/>
          </p:nvPr>
        </p:nvSpPr>
        <p:spPr>
          <a:xfrm>
            <a:off x="1456812" y="2844800"/>
            <a:ext cx="5116004" cy="5036829"/>
          </a:xfrm>
        </p:spPr>
        <p:txBody>
          <a:bodyPr>
            <a:normAutofit/>
          </a:bodyPr>
          <a:lstStyle/>
          <a:p>
            <a:pPr marL="0" indent="0">
              <a:buNone/>
            </a:pPr>
            <a:r>
              <a:rPr lang="en-US" sz="1200" dirty="0">
                <a:hlinkClick r:id="rId3"/>
              </a:rPr>
              <a:t>Day1/CyndiExamplePageWStyle.html</a:t>
            </a:r>
            <a:endParaRPr lang="en-US" sz="1200" dirty="0"/>
          </a:p>
          <a:p>
            <a:pPr marL="0" indent="0">
              <a:buNone/>
            </a:pPr>
            <a:endParaRPr lang="en-US" sz="1800" dirty="0"/>
          </a:p>
          <a:p>
            <a:pPr marL="0" indent="0">
              <a:buNone/>
            </a:pPr>
            <a:r>
              <a:rPr lang="en-US" sz="1800" b="1" dirty="0">
                <a:solidFill>
                  <a:srgbClr val="00B050"/>
                </a:solidFill>
              </a:rPr>
              <a:t>body</a:t>
            </a:r>
            <a:r>
              <a:rPr lang="en-US" sz="1800" dirty="0"/>
              <a:t> {</a:t>
            </a:r>
          </a:p>
          <a:p>
            <a:pPr marL="0" indent="0">
              <a:buNone/>
            </a:pPr>
            <a:r>
              <a:rPr lang="en-US" sz="1800" dirty="0"/>
              <a:t>  background-color: Bisque;</a:t>
            </a:r>
          </a:p>
          <a:p>
            <a:pPr marL="0" indent="0">
              <a:buNone/>
            </a:pPr>
            <a:r>
              <a:rPr lang="en-US" sz="1800" dirty="0"/>
              <a:t>}</a:t>
            </a:r>
          </a:p>
          <a:p>
            <a:pPr marL="0" indent="0">
              <a:buNone/>
            </a:pPr>
            <a:endParaRPr lang="en-US" sz="1800" dirty="0"/>
          </a:p>
          <a:p>
            <a:pPr marL="0" indent="0">
              <a:buNone/>
            </a:pPr>
            <a:r>
              <a:rPr lang="en-US" sz="1800" b="1" dirty="0">
                <a:solidFill>
                  <a:srgbClr val="00B050"/>
                </a:solidFill>
              </a:rPr>
              <a:t>p</a:t>
            </a:r>
            <a:r>
              <a:rPr lang="en-US" sz="1800" dirty="0"/>
              <a:t> {</a:t>
            </a:r>
          </a:p>
          <a:p>
            <a:pPr marL="0" indent="0">
              <a:buNone/>
            </a:pPr>
            <a:r>
              <a:rPr lang="en-US" sz="1800" dirty="0"/>
              <a:t>  font-family: "Times New Roman", Times, serif;</a:t>
            </a:r>
          </a:p>
          <a:p>
            <a:pPr marL="0" indent="0">
              <a:buNone/>
            </a:pPr>
            <a:r>
              <a:rPr lang="en-US" sz="1800" dirty="0"/>
              <a:t>  font-size: 0.75em;</a:t>
            </a:r>
          </a:p>
          <a:p>
            <a:pPr marL="0" indent="0">
              <a:buNone/>
            </a:pPr>
            <a:r>
              <a:rPr lang="en-US" sz="1800" dirty="0"/>
              <a:t>  font-style: italic;</a:t>
            </a:r>
          </a:p>
          <a:p>
            <a:pPr marL="0" indent="0">
              <a:buNone/>
            </a:pPr>
            <a:r>
              <a:rPr lang="en-US" sz="1800" dirty="0"/>
              <a:t>}</a:t>
            </a:r>
          </a:p>
        </p:txBody>
      </p:sp>
      <p:sp>
        <p:nvSpPr>
          <p:cNvPr id="4" name="TextBox 3">
            <a:extLst>
              <a:ext uri="{FF2B5EF4-FFF2-40B4-BE49-F238E27FC236}">
                <a16:creationId xmlns:a16="http://schemas.microsoft.com/office/drawing/2014/main" id="{EBB9054F-26A2-45E2-8F3C-221B9B1D9995}"/>
              </a:ext>
            </a:extLst>
          </p:cNvPr>
          <p:cNvSpPr txBox="1"/>
          <p:nvPr/>
        </p:nvSpPr>
        <p:spPr>
          <a:xfrm>
            <a:off x="1456812" y="7586264"/>
            <a:ext cx="5287223" cy="1200329"/>
          </a:xfrm>
          <a:prstGeom prst="rect">
            <a:avLst/>
          </a:prstGeom>
          <a:noFill/>
        </p:spPr>
        <p:txBody>
          <a:bodyPr wrap="square" rtlCol="0">
            <a:spAutoFit/>
          </a:bodyPr>
          <a:lstStyle/>
          <a:p>
            <a:r>
              <a:rPr lang="en-US" b="1" dirty="0">
                <a:solidFill>
                  <a:schemeClr val="accent2">
                    <a:lumMod val="75000"/>
                  </a:schemeClr>
                </a:solidFill>
              </a:rPr>
              <a:t>Will you memorize all these options? NO!!</a:t>
            </a:r>
          </a:p>
          <a:p>
            <a:endParaRPr lang="en-US" b="1" dirty="0">
              <a:solidFill>
                <a:schemeClr val="accent2">
                  <a:lumMod val="75000"/>
                </a:schemeClr>
              </a:solidFill>
            </a:endParaRPr>
          </a:p>
          <a:p>
            <a:r>
              <a:rPr lang="en-US" b="1" dirty="0">
                <a:solidFill>
                  <a:schemeClr val="accent2">
                    <a:lumMod val="75000"/>
                  </a:schemeClr>
                </a:solidFill>
              </a:rPr>
              <a:t>Look up as needed. Many text editors have auto complete.</a:t>
            </a:r>
          </a:p>
        </p:txBody>
      </p:sp>
    </p:spTree>
    <p:extLst>
      <p:ext uri="{BB962C8B-B14F-4D97-AF65-F5344CB8AC3E}">
        <p14:creationId xmlns:p14="http://schemas.microsoft.com/office/powerpoint/2010/main" val="217677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292B-66D7-4DEA-A38D-9A718D4019A7}"/>
              </a:ext>
            </a:extLst>
          </p:cNvPr>
          <p:cNvSpPr>
            <a:spLocks noGrp="1"/>
          </p:cNvSpPr>
          <p:nvPr>
            <p:ph type="title"/>
          </p:nvPr>
        </p:nvSpPr>
        <p:spPr/>
        <p:txBody>
          <a:bodyPr/>
          <a:lstStyle/>
          <a:p>
            <a:r>
              <a:rPr lang="en-US" dirty="0"/>
              <a:t>Font size</a:t>
            </a:r>
          </a:p>
        </p:txBody>
      </p:sp>
      <p:sp>
        <p:nvSpPr>
          <p:cNvPr id="3" name="Content Placeholder 2">
            <a:extLst>
              <a:ext uri="{FF2B5EF4-FFF2-40B4-BE49-F238E27FC236}">
                <a16:creationId xmlns:a16="http://schemas.microsoft.com/office/drawing/2014/main" id="{F9771E1F-0764-4CEE-99E8-844878CE8C23}"/>
              </a:ext>
            </a:extLst>
          </p:cNvPr>
          <p:cNvSpPr>
            <a:spLocks noGrp="1"/>
          </p:cNvSpPr>
          <p:nvPr>
            <p:ph idx="1"/>
          </p:nvPr>
        </p:nvSpPr>
        <p:spPr>
          <a:xfrm>
            <a:off x="1458901" y="2064191"/>
            <a:ext cx="4943989" cy="5835546"/>
          </a:xfrm>
        </p:spPr>
        <p:txBody>
          <a:bodyPr>
            <a:normAutofit/>
          </a:bodyPr>
          <a:lstStyle/>
          <a:p>
            <a:pPr marL="0" indent="0">
              <a:buNone/>
            </a:pPr>
            <a:r>
              <a:rPr lang="en-US" dirty="0"/>
              <a:t>CSS has several units for expressing size (length) </a:t>
            </a:r>
          </a:p>
          <a:p>
            <a:r>
              <a:rPr lang="en-US" b="1" dirty="0"/>
              <a:t>PIXELS</a:t>
            </a:r>
            <a:r>
              <a:rPr lang="en-US" dirty="0"/>
              <a:t> are relative to viewing device. For low dots per inch (dpi), 1 pixel (px) is one dot. Used extensively in early days of the web. </a:t>
            </a:r>
          </a:p>
          <a:p>
            <a:r>
              <a:rPr lang="en-US" dirty="0"/>
              <a:t>For high resolution, 1 px may be multiple device pixels. </a:t>
            </a:r>
          </a:p>
          <a:p>
            <a:r>
              <a:rPr lang="en-US" dirty="0"/>
              <a:t>Pixel is an absolute length (so doesn’t scale well)</a:t>
            </a:r>
          </a:p>
          <a:p>
            <a:r>
              <a:rPr lang="en-US" b="1" dirty="0"/>
              <a:t>EM</a:t>
            </a:r>
            <a:r>
              <a:rPr lang="en-US" dirty="0"/>
              <a:t> is </a:t>
            </a:r>
            <a:r>
              <a:rPr lang="en-US" i="1" dirty="0"/>
              <a:t>relative</a:t>
            </a:r>
            <a:r>
              <a:rPr lang="en-US" dirty="0"/>
              <a:t> to current font size. So 2em is twice the size of current font. </a:t>
            </a:r>
          </a:p>
          <a:p>
            <a:r>
              <a:rPr lang="en-US" dirty="0"/>
              <a:t>User can adjust their browser font size, all sizes will scale. </a:t>
            </a:r>
          </a:p>
          <a:p>
            <a:r>
              <a:rPr lang="en-US" dirty="0"/>
              <a:t>EM is now considered better practice. </a:t>
            </a:r>
          </a:p>
        </p:txBody>
      </p:sp>
      <p:sp>
        <p:nvSpPr>
          <p:cNvPr id="4" name="TextBox 3">
            <a:extLst>
              <a:ext uri="{FF2B5EF4-FFF2-40B4-BE49-F238E27FC236}">
                <a16:creationId xmlns:a16="http://schemas.microsoft.com/office/drawing/2014/main" id="{598D54DE-061D-447C-B449-3D0DC6D276A3}"/>
              </a:ext>
            </a:extLst>
          </p:cNvPr>
          <p:cNvSpPr txBox="1"/>
          <p:nvPr/>
        </p:nvSpPr>
        <p:spPr>
          <a:xfrm>
            <a:off x="1135413" y="8223415"/>
            <a:ext cx="5586786" cy="369332"/>
          </a:xfrm>
          <a:prstGeom prst="rect">
            <a:avLst/>
          </a:prstGeom>
          <a:noFill/>
        </p:spPr>
        <p:txBody>
          <a:bodyPr wrap="none" rtlCol="0">
            <a:spAutoFit/>
          </a:bodyPr>
          <a:lstStyle/>
          <a:p>
            <a:r>
              <a:rPr lang="en-US" dirty="0">
                <a:hlinkClick r:id="rId3"/>
              </a:rPr>
              <a:t>https://www.w3schools.com/cssref/css_units.asp</a:t>
            </a:r>
            <a:endParaRPr lang="en-US" dirty="0"/>
          </a:p>
        </p:txBody>
      </p:sp>
    </p:spTree>
    <p:extLst>
      <p:ext uri="{BB962C8B-B14F-4D97-AF65-F5344CB8AC3E}">
        <p14:creationId xmlns:p14="http://schemas.microsoft.com/office/powerpoint/2010/main" val="19545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6797-1643-427A-B503-A011534C7295}"/>
              </a:ext>
            </a:extLst>
          </p:cNvPr>
          <p:cNvSpPr>
            <a:spLocks noGrp="1"/>
          </p:cNvSpPr>
          <p:nvPr>
            <p:ph type="title"/>
          </p:nvPr>
        </p:nvSpPr>
        <p:spPr>
          <a:xfrm>
            <a:off x="1458901" y="832148"/>
            <a:ext cx="4941899" cy="869904"/>
          </a:xfrm>
        </p:spPr>
        <p:txBody>
          <a:bodyPr/>
          <a:lstStyle/>
          <a:p>
            <a:r>
              <a:rPr lang="en-US" dirty="0"/>
              <a:t>More </a:t>
            </a:r>
            <a:r>
              <a:rPr lang="en-US" dirty="0" err="1"/>
              <a:t>Stylin</a:t>
            </a:r>
            <a:r>
              <a:rPr lang="en-US" dirty="0"/>
              <a:t>’</a:t>
            </a:r>
          </a:p>
        </p:txBody>
      </p:sp>
      <p:sp>
        <p:nvSpPr>
          <p:cNvPr id="3" name="Content Placeholder 2">
            <a:extLst>
              <a:ext uri="{FF2B5EF4-FFF2-40B4-BE49-F238E27FC236}">
                <a16:creationId xmlns:a16="http://schemas.microsoft.com/office/drawing/2014/main" id="{06C16D27-ABEF-46BD-A618-22D619F68FEA}"/>
              </a:ext>
            </a:extLst>
          </p:cNvPr>
          <p:cNvSpPr>
            <a:spLocks noGrp="1"/>
          </p:cNvSpPr>
          <p:nvPr>
            <p:ph idx="1"/>
          </p:nvPr>
        </p:nvSpPr>
        <p:spPr>
          <a:xfrm>
            <a:off x="1456812" y="1620570"/>
            <a:ext cx="4943989" cy="6261060"/>
          </a:xfrm>
        </p:spPr>
        <p:txBody>
          <a:bodyPr>
            <a:normAutofit/>
          </a:bodyPr>
          <a:lstStyle/>
          <a:p>
            <a:pPr marL="0" indent="0">
              <a:buNone/>
            </a:pPr>
            <a:r>
              <a:rPr lang="en-US" sz="1600" dirty="0"/>
              <a:t>h1 {</a:t>
            </a:r>
          </a:p>
          <a:p>
            <a:pPr marL="0" indent="0">
              <a:buNone/>
            </a:pPr>
            <a:r>
              <a:rPr lang="en-US" sz="1600" dirty="0"/>
              <a:t>  color: #0080FF;</a:t>
            </a:r>
          </a:p>
          <a:p>
            <a:pPr marL="0" indent="0">
              <a:buNone/>
            </a:pPr>
            <a:r>
              <a:rPr lang="en-US" sz="1600" dirty="0"/>
              <a:t>  text-align: center;</a:t>
            </a:r>
          </a:p>
          <a:p>
            <a:pPr marL="0" indent="0">
              <a:buNone/>
            </a:pPr>
            <a:r>
              <a:rPr lang="en-US" sz="1600" dirty="0"/>
              <a:t>  background-color: </a:t>
            </a:r>
            <a:r>
              <a:rPr lang="en-US" sz="1600" dirty="0" err="1"/>
              <a:t>rgb</a:t>
            </a:r>
            <a:r>
              <a:rPr lang="en-US" sz="1600" dirty="0"/>
              <a:t>(240, 255, 255);</a:t>
            </a:r>
          </a:p>
          <a:p>
            <a:pPr marL="0" indent="0">
              <a:buNone/>
            </a:pPr>
            <a:r>
              <a:rPr lang="en-US" sz="1600" dirty="0"/>
              <a:t>}</a:t>
            </a:r>
          </a:p>
          <a:p>
            <a:pPr marL="0" indent="0">
              <a:buNone/>
            </a:pPr>
            <a:endParaRPr lang="en-US" sz="1600" dirty="0"/>
          </a:p>
          <a:p>
            <a:pPr marL="0" indent="0">
              <a:buNone/>
            </a:pPr>
            <a:r>
              <a:rPr lang="en-US" sz="1600" dirty="0"/>
              <a:t>h2 {</a:t>
            </a:r>
          </a:p>
          <a:p>
            <a:pPr marL="0" indent="0">
              <a:buNone/>
            </a:pPr>
            <a:r>
              <a:rPr lang="en-US" sz="1600" dirty="0"/>
              <a:t>  border-style: dashed;</a:t>
            </a:r>
          </a:p>
          <a:p>
            <a:pPr marL="0" indent="0">
              <a:buNone/>
            </a:pPr>
            <a:r>
              <a:rPr lang="en-US" sz="1600" dirty="0"/>
              <a:t>  border-width: 2px 10px 4px 20px;</a:t>
            </a:r>
          </a:p>
          <a:p>
            <a:pPr marL="0" indent="0">
              <a:buNone/>
            </a:pPr>
            <a:r>
              <a:rPr lang="en-US" sz="1600" dirty="0"/>
              <a:t>  border-color: blue;</a:t>
            </a:r>
          </a:p>
          <a:p>
            <a:pPr marL="0" indent="0">
              <a:buNone/>
            </a:pPr>
            <a:endParaRPr lang="en-US" sz="1600" dirty="0"/>
          </a:p>
          <a:p>
            <a:pPr marL="0" indent="0">
              <a:buNone/>
            </a:pPr>
            <a:r>
              <a:rPr lang="en-US" sz="1600" dirty="0"/>
              <a:t>  padding: 10px;</a:t>
            </a:r>
          </a:p>
          <a:p>
            <a:pPr marL="0" indent="0">
              <a:buNone/>
            </a:pPr>
            <a:r>
              <a:rPr lang="en-US" sz="1600" dirty="0"/>
              <a:t>  padding-left: 40px;</a:t>
            </a:r>
          </a:p>
          <a:p>
            <a:pPr marL="0" indent="0">
              <a:buNone/>
            </a:pPr>
            <a:r>
              <a:rPr lang="en-US" sz="1600" dirty="0"/>
              <a:t>}</a:t>
            </a:r>
          </a:p>
        </p:txBody>
      </p:sp>
      <p:sp>
        <p:nvSpPr>
          <p:cNvPr id="5" name="TextBox 4">
            <a:extLst>
              <a:ext uri="{FF2B5EF4-FFF2-40B4-BE49-F238E27FC236}">
                <a16:creationId xmlns:a16="http://schemas.microsoft.com/office/drawing/2014/main" id="{7F06E3CA-BFCE-4DBF-824E-8C7D19FE4426}"/>
              </a:ext>
            </a:extLst>
          </p:cNvPr>
          <p:cNvSpPr txBox="1"/>
          <p:nvPr/>
        </p:nvSpPr>
        <p:spPr>
          <a:xfrm>
            <a:off x="801740" y="6760113"/>
            <a:ext cx="5761514" cy="2308324"/>
          </a:xfrm>
          <a:prstGeom prst="rect">
            <a:avLst/>
          </a:prstGeom>
          <a:noFill/>
        </p:spPr>
        <p:txBody>
          <a:bodyPr wrap="none" rtlCol="0">
            <a:spAutoFit/>
          </a:bodyPr>
          <a:lstStyle/>
          <a:p>
            <a:r>
              <a:rPr lang="en-US" dirty="0"/>
              <a:t>You read about colors in pre-work</a:t>
            </a:r>
            <a:endParaRPr lang="en-US" dirty="0">
              <a:hlinkClick r:id="rId3"/>
            </a:endParaRPr>
          </a:p>
          <a:p>
            <a:r>
              <a:rPr lang="en-US" dirty="0">
                <a:hlinkClick r:id="rId3"/>
              </a:rPr>
              <a:t>https://www.w3schools.com/html/html_colors.asp</a:t>
            </a:r>
            <a:endParaRPr lang="en-US" dirty="0"/>
          </a:p>
          <a:p>
            <a:endParaRPr lang="en-US" dirty="0"/>
          </a:p>
          <a:p>
            <a:r>
              <a:rPr lang="en-US" dirty="0"/>
              <a:t>Text alignment is done with CSS options</a:t>
            </a:r>
          </a:p>
          <a:p>
            <a:r>
              <a:rPr lang="en-US" dirty="0">
                <a:hlinkClick r:id="rId4"/>
              </a:rPr>
              <a:t>https://www.w3schools.com/css/css_text.asp</a:t>
            </a:r>
            <a:r>
              <a:rPr lang="en-US" dirty="0"/>
              <a:t>  </a:t>
            </a:r>
          </a:p>
          <a:p>
            <a:endParaRPr lang="en-US" dirty="0"/>
          </a:p>
          <a:p>
            <a:r>
              <a:rPr lang="en-US" dirty="0"/>
              <a:t>Border and padding on next slide</a:t>
            </a:r>
          </a:p>
          <a:p>
            <a:endParaRPr lang="en-US" dirty="0"/>
          </a:p>
        </p:txBody>
      </p:sp>
    </p:spTree>
    <p:extLst>
      <p:ext uri="{BB962C8B-B14F-4D97-AF65-F5344CB8AC3E}">
        <p14:creationId xmlns:p14="http://schemas.microsoft.com/office/powerpoint/2010/main" val="379043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E59D-81DE-43D0-ABB9-837661095C20}"/>
              </a:ext>
            </a:extLst>
          </p:cNvPr>
          <p:cNvSpPr>
            <a:spLocks noGrp="1"/>
          </p:cNvSpPr>
          <p:nvPr>
            <p:ph type="title"/>
          </p:nvPr>
        </p:nvSpPr>
        <p:spPr>
          <a:xfrm>
            <a:off x="1458900" y="832147"/>
            <a:ext cx="4941900" cy="661675"/>
          </a:xfrm>
        </p:spPr>
        <p:txBody>
          <a:bodyPr/>
          <a:lstStyle/>
          <a:p>
            <a:r>
              <a:rPr lang="en-US" dirty="0"/>
              <a:t>Borders and Padding</a:t>
            </a:r>
          </a:p>
        </p:txBody>
      </p:sp>
      <p:pic>
        <p:nvPicPr>
          <p:cNvPr id="3074" name="Picture 2" descr="https://upload.wikimedia.org/wikipedia/commons/thumb/7/7a/Boxmodell-detail.png/300px-Boxmodell-detail.png">
            <a:extLst>
              <a:ext uri="{FF2B5EF4-FFF2-40B4-BE49-F238E27FC236}">
                <a16:creationId xmlns:a16="http://schemas.microsoft.com/office/drawing/2014/main" id="{6CBC195B-460E-4C6C-9B43-44AEFA7BC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808" y="1910281"/>
            <a:ext cx="5107943" cy="4137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02BA52-EF77-4130-81E0-F71E7E57E3F0}"/>
              </a:ext>
            </a:extLst>
          </p:cNvPr>
          <p:cNvSpPr txBox="1"/>
          <p:nvPr/>
        </p:nvSpPr>
        <p:spPr>
          <a:xfrm>
            <a:off x="1095469" y="1540949"/>
            <a:ext cx="1361270" cy="369332"/>
          </a:xfrm>
          <a:prstGeom prst="rect">
            <a:avLst/>
          </a:prstGeom>
          <a:noFill/>
        </p:spPr>
        <p:txBody>
          <a:bodyPr wrap="none" rtlCol="0">
            <a:spAutoFit/>
          </a:bodyPr>
          <a:lstStyle/>
          <a:p>
            <a:r>
              <a:rPr lang="en-US" b="1" dirty="0"/>
              <a:t>Box Model</a:t>
            </a:r>
          </a:p>
        </p:txBody>
      </p:sp>
      <p:sp>
        <p:nvSpPr>
          <p:cNvPr id="5" name="TextBox 4">
            <a:extLst>
              <a:ext uri="{FF2B5EF4-FFF2-40B4-BE49-F238E27FC236}">
                <a16:creationId xmlns:a16="http://schemas.microsoft.com/office/drawing/2014/main" id="{4E202B24-6A37-49E9-B9A6-6ADFAE985038}"/>
              </a:ext>
            </a:extLst>
          </p:cNvPr>
          <p:cNvSpPr txBox="1"/>
          <p:nvPr/>
        </p:nvSpPr>
        <p:spPr>
          <a:xfrm>
            <a:off x="1011423" y="6417046"/>
            <a:ext cx="5836854" cy="1477328"/>
          </a:xfrm>
          <a:prstGeom prst="rect">
            <a:avLst/>
          </a:prstGeom>
          <a:noFill/>
        </p:spPr>
        <p:txBody>
          <a:bodyPr wrap="none" rtlCol="0">
            <a:spAutoFit/>
          </a:bodyPr>
          <a:lstStyle/>
          <a:p>
            <a:r>
              <a:rPr lang="en-US" dirty="0"/>
              <a:t>Borders can be added to any element</a:t>
            </a:r>
          </a:p>
          <a:p>
            <a:r>
              <a:rPr lang="en-US" dirty="0">
                <a:hlinkClick r:id="rId4"/>
              </a:rPr>
              <a:t>https://www.w3schools.com/css/css_border.asp</a:t>
            </a:r>
            <a:r>
              <a:rPr lang="en-US" dirty="0"/>
              <a:t> </a:t>
            </a:r>
          </a:p>
          <a:p>
            <a:r>
              <a:rPr lang="en-US" dirty="0"/>
              <a:t>Margin controls spacing between elements</a:t>
            </a:r>
          </a:p>
          <a:p>
            <a:r>
              <a:rPr lang="en-US" dirty="0"/>
              <a:t>Padding controls spacing within border</a:t>
            </a:r>
          </a:p>
          <a:p>
            <a:r>
              <a:rPr lang="en-US" dirty="0">
                <a:hlinkClick r:id="rId5"/>
              </a:rPr>
              <a:t>https://www.w3schools.com/css/css_padding.asp</a:t>
            </a:r>
            <a:r>
              <a:rPr lang="en-US" dirty="0"/>
              <a:t> </a:t>
            </a:r>
          </a:p>
        </p:txBody>
      </p:sp>
    </p:spTree>
    <p:extLst>
      <p:ext uri="{BB962C8B-B14F-4D97-AF65-F5344CB8AC3E}">
        <p14:creationId xmlns:p14="http://schemas.microsoft.com/office/powerpoint/2010/main" val="79284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C433D-2164-4365-A694-C7B25D77EC75}"/>
              </a:ext>
            </a:extLst>
          </p:cNvPr>
          <p:cNvSpPr>
            <a:spLocks noGrp="1"/>
          </p:cNvSpPr>
          <p:nvPr>
            <p:ph type="title"/>
          </p:nvPr>
        </p:nvSpPr>
        <p:spPr>
          <a:xfrm>
            <a:off x="1458901" y="832148"/>
            <a:ext cx="4941899" cy="951386"/>
          </a:xfrm>
        </p:spPr>
        <p:txBody>
          <a:bodyPr/>
          <a:lstStyle/>
          <a:p>
            <a:r>
              <a:rPr lang="en-US" dirty="0"/>
              <a:t>Lists and Links</a:t>
            </a:r>
          </a:p>
        </p:txBody>
      </p:sp>
      <p:sp>
        <p:nvSpPr>
          <p:cNvPr id="4" name="Content Placeholder 3">
            <a:extLst>
              <a:ext uri="{FF2B5EF4-FFF2-40B4-BE49-F238E27FC236}">
                <a16:creationId xmlns:a16="http://schemas.microsoft.com/office/drawing/2014/main" id="{EF5BBCE4-8B43-4C17-AD21-73E5617498B1}"/>
              </a:ext>
            </a:extLst>
          </p:cNvPr>
          <p:cNvSpPr>
            <a:spLocks noGrp="1"/>
          </p:cNvSpPr>
          <p:nvPr>
            <p:ph idx="1"/>
          </p:nvPr>
        </p:nvSpPr>
        <p:spPr>
          <a:xfrm>
            <a:off x="1456812" y="2009869"/>
            <a:ext cx="4943989" cy="6165409"/>
          </a:xfrm>
        </p:spPr>
        <p:txBody>
          <a:bodyPr>
            <a:normAutofit fontScale="85000" lnSpcReduction="20000"/>
          </a:bodyPr>
          <a:lstStyle/>
          <a:p>
            <a:pPr marL="0" indent="0">
              <a:buNone/>
            </a:pPr>
            <a:r>
              <a:rPr lang="en-US" dirty="0" err="1"/>
              <a:t>ol</a:t>
            </a:r>
            <a:r>
              <a:rPr lang="en-US" dirty="0"/>
              <a:t> {</a:t>
            </a:r>
          </a:p>
          <a:p>
            <a:pPr marL="0" indent="0">
              <a:buNone/>
            </a:pPr>
            <a:r>
              <a:rPr lang="en-US" dirty="0"/>
              <a:t>  font-weight: bold;</a:t>
            </a:r>
          </a:p>
          <a:p>
            <a:pPr marL="0" indent="0">
              <a:buNone/>
            </a:pPr>
            <a:r>
              <a:rPr lang="en-US" dirty="0"/>
              <a:t>  font-variant: small-caps;</a:t>
            </a:r>
          </a:p>
          <a:p>
            <a:pPr marL="0" indent="0">
              <a:buNone/>
            </a:pPr>
            <a:r>
              <a:rPr lang="en-US" dirty="0"/>
              <a:t>}</a:t>
            </a:r>
          </a:p>
          <a:p>
            <a:pPr marL="0" indent="0">
              <a:buNone/>
            </a:pPr>
            <a:r>
              <a:rPr lang="en-US" dirty="0"/>
              <a:t>a:link {</a:t>
            </a:r>
          </a:p>
          <a:p>
            <a:pPr marL="0" indent="0">
              <a:buNone/>
            </a:pPr>
            <a:r>
              <a:rPr lang="en-US" dirty="0"/>
              <a:t>  color: red;</a:t>
            </a:r>
          </a:p>
          <a:p>
            <a:pPr marL="0" indent="0">
              <a:buNone/>
            </a:pPr>
            <a:r>
              <a:rPr lang="en-US" dirty="0"/>
              <a:t>}</a:t>
            </a:r>
          </a:p>
          <a:p>
            <a:pPr marL="0" indent="0">
              <a:buNone/>
            </a:pPr>
            <a:r>
              <a:rPr lang="en-US" dirty="0"/>
              <a:t>/* visited link */</a:t>
            </a:r>
          </a:p>
          <a:p>
            <a:pPr marL="0" indent="0">
              <a:buNone/>
            </a:pPr>
            <a:r>
              <a:rPr lang="en-US" dirty="0"/>
              <a:t>a:visited {</a:t>
            </a:r>
          </a:p>
          <a:p>
            <a:pPr marL="0" indent="0">
              <a:buNone/>
            </a:pPr>
            <a:r>
              <a:rPr lang="en-US" dirty="0"/>
              <a:t>  color: green;</a:t>
            </a:r>
          </a:p>
          <a:p>
            <a:pPr marL="0" indent="0">
              <a:buNone/>
            </a:pPr>
            <a:r>
              <a:rPr lang="en-US" dirty="0"/>
              <a:t>}</a:t>
            </a:r>
          </a:p>
          <a:p>
            <a:pPr marL="0" indent="0">
              <a:buNone/>
            </a:pPr>
            <a:r>
              <a:rPr lang="en-US" dirty="0"/>
              <a:t>/* mouse over link */</a:t>
            </a:r>
          </a:p>
          <a:p>
            <a:pPr marL="0" indent="0">
              <a:buNone/>
            </a:pPr>
            <a:r>
              <a:rPr lang="en-US" dirty="0"/>
              <a:t>a:hover {</a:t>
            </a:r>
          </a:p>
          <a:p>
            <a:pPr marL="0" indent="0">
              <a:buNone/>
            </a:pPr>
            <a:r>
              <a:rPr lang="en-US" dirty="0"/>
              <a:t>  color: </a:t>
            </a:r>
            <a:r>
              <a:rPr lang="en-US" dirty="0" err="1"/>
              <a:t>hotpink</a:t>
            </a:r>
            <a:r>
              <a:rPr lang="en-US" dirty="0"/>
              <a:t>;</a:t>
            </a:r>
          </a:p>
          <a:p>
            <a:pPr marL="0" indent="0">
              <a:buNone/>
            </a:pPr>
            <a:r>
              <a:rPr lang="en-US" dirty="0"/>
              <a:t>}</a:t>
            </a:r>
          </a:p>
          <a:p>
            <a:pPr marL="0" indent="0">
              <a:buNone/>
            </a:pPr>
            <a:r>
              <a:rPr lang="en-US" dirty="0"/>
              <a:t>/* selected link */</a:t>
            </a:r>
          </a:p>
          <a:p>
            <a:pPr marL="0" indent="0">
              <a:buNone/>
            </a:pPr>
            <a:r>
              <a:rPr lang="en-US" dirty="0"/>
              <a:t>a:active {</a:t>
            </a:r>
          </a:p>
          <a:p>
            <a:pPr marL="0" indent="0">
              <a:buNone/>
            </a:pPr>
            <a:r>
              <a:rPr lang="en-US" dirty="0"/>
              <a:t>  color: blue;</a:t>
            </a:r>
          </a:p>
          <a:p>
            <a:pPr marL="0" indent="0">
              <a:buNone/>
            </a:pPr>
            <a:r>
              <a:rPr lang="en-US" dirty="0"/>
              <a:t>}</a:t>
            </a:r>
          </a:p>
        </p:txBody>
      </p:sp>
    </p:spTree>
    <p:extLst>
      <p:ext uri="{BB962C8B-B14F-4D97-AF65-F5344CB8AC3E}">
        <p14:creationId xmlns:p14="http://schemas.microsoft.com/office/powerpoint/2010/main" val="195540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E59D-81DE-43D0-ABB9-837661095C20}"/>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D5240A5E-2EE0-4FD3-9FA2-0FB1BBFAC039}"/>
              </a:ext>
            </a:extLst>
          </p:cNvPr>
          <p:cNvSpPr>
            <a:spLocks noGrp="1"/>
          </p:cNvSpPr>
          <p:nvPr>
            <p:ph idx="1"/>
          </p:nvPr>
        </p:nvSpPr>
        <p:spPr>
          <a:xfrm>
            <a:off x="1248582" y="1928387"/>
            <a:ext cx="5152218" cy="6219731"/>
          </a:xfrm>
        </p:spPr>
        <p:txBody>
          <a:bodyPr>
            <a:normAutofit fontScale="92500" lnSpcReduction="10000"/>
          </a:bodyPr>
          <a:lstStyle/>
          <a:p>
            <a:r>
              <a:rPr lang="en-US" dirty="0"/>
              <a:t>Copy your pre-work into the same folder you extracted (your file and webpgm.css must be in same folder)</a:t>
            </a:r>
          </a:p>
          <a:p>
            <a:r>
              <a:rPr lang="en-US" dirty="0"/>
              <a:t>Add this line to your HTML:</a:t>
            </a:r>
          </a:p>
          <a:p>
            <a:pPr marL="0" indent="0">
              <a:buNone/>
            </a:pPr>
            <a:r>
              <a:rPr lang="en-US" sz="1400" dirty="0"/>
              <a:t>&lt;head&gt;</a:t>
            </a:r>
            <a:br>
              <a:rPr lang="en-US" sz="1400" dirty="0"/>
            </a:br>
            <a:r>
              <a:rPr lang="en-US" sz="1400" dirty="0"/>
              <a:t>    </a:t>
            </a:r>
            <a:r>
              <a:rPr lang="en-US" sz="1400" b="1" dirty="0"/>
              <a:t>&lt;link </a:t>
            </a:r>
            <a:r>
              <a:rPr lang="en-US" sz="1400" b="1" dirty="0" err="1"/>
              <a:t>rel</a:t>
            </a:r>
            <a:r>
              <a:rPr lang="en-US" sz="1400" b="1" dirty="0"/>
              <a:t>="stylesheet" type="text/</a:t>
            </a:r>
            <a:r>
              <a:rPr lang="en-US" sz="1400" b="1" dirty="0" err="1"/>
              <a:t>css</a:t>
            </a:r>
            <a:r>
              <a:rPr lang="en-US" sz="1400" b="1" dirty="0"/>
              <a:t>" </a:t>
            </a:r>
            <a:r>
              <a:rPr lang="en-US" sz="1400" b="1" dirty="0" err="1"/>
              <a:t>href</a:t>
            </a:r>
            <a:r>
              <a:rPr lang="en-US" sz="1400" b="1" dirty="0"/>
              <a:t>=“webpgm.css"&gt;</a:t>
            </a:r>
            <a:br>
              <a:rPr lang="en-US" sz="1400" dirty="0"/>
            </a:br>
            <a:r>
              <a:rPr lang="en-US" sz="1400" dirty="0"/>
              <a:t>&lt;/head&gt;</a:t>
            </a:r>
          </a:p>
          <a:p>
            <a:pPr marL="0" indent="0">
              <a:buNone/>
            </a:pPr>
            <a:endParaRPr lang="en-US" sz="1400" dirty="0"/>
          </a:p>
          <a:p>
            <a:r>
              <a:rPr lang="en-US" dirty="0"/>
              <a:t>Play with the styles</a:t>
            </a:r>
          </a:p>
          <a:p>
            <a:pPr lvl="1">
              <a:buFont typeface="Arial" panose="020B0604020202020204" pitchFamily="34" charset="0"/>
              <a:buChar char="•"/>
            </a:pPr>
            <a:r>
              <a:rPr lang="en-US" dirty="0"/>
              <a:t>CSS comments include links to w3schools pages that list options</a:t>
            </a:r>
          </a:p>
          <a:p>
            <a:pPr lvl="1">
              <a:buFont typeface="Arial" panose="020B0604020202020204" pitchFamily="34" charset="0"/>
              <a:buChar char="•"/>
            </a:pPr>
            <a:r>
              <a:rPr lang="en-US" dirty="0"/>
              <a:t>No one memorizes all these options – the goal is to have an idea what’s possible</a:t>
            </a:r>
          </a:p>
          <a:p>
            <a:pPr lvl="1">
              <a:buFont typeface="Arial" panose="020B0604020202020204" pitchFamily="34" charset="0"/>
              <a:buChar char="•"/>
            </a:pPr>
            <a:r>
              <a:rPr lang="en-US" dirty="0"/>
              <a:t>First modify existing values</a:t>
            </a:r>
          </a:p>
          <a:p>
            <a:pPr lvl="1">
              <a:buFont typeface="Arial" panose="020B0604020202020204" pitchFamily="34" charset="0"/>
              <a:buChar char="•"/>
            </a:pPr>
            <a:r>
              <a:rPr lang="en-US" dirty="0"/>
              <a:t>Then add properties</a:t>
            </a:r>
          </a:p>
          <a:p>
            <a:pPr lvl="1">
              <a:buFont typeface="Arial" panose="020B0604020202020204" pitchFamily="34" charset="0"/>
              <a:buChar char="•"/>
            </a:pPr>
            <a:r>
              <a:rPr lang="en-US" dirty="0"/>
              <a:t>Try to style the unordered list </a:t>
            </a:r>
          </a:p>
          <a:p>
            <a:pPr lvl="1">
              <a:buFont typeface="Arial" panose="020B0604020202020204" pitchFamily="34" charset="0"/>
              <a:buChar char="•"/>
            </a:pPr>
            <a:r>
              <a:rPr lang="en-US" dirty="0"/>
              <a:t>Clearly our result will not be pretty</a:t>
            </a:r>
          </a:p>
          <a:p>
            <a:pPr lvl="1">
              <a:buFont typeface="Arial" panose="020B0604020202020204" pitchFamily="34" charset="0"/>
              <a:buChar char="•"/>
            </a:pPr>
            <a:r>
              <a:rPr lang="en-US" dirty="0"/>
              <a:t>Many books resources dedicated to good web design (outside our scope)</a:t>
            </a:r>
          </a:p>
        </p:txBody>
      </p:sp>
      <p:sp>
        <p:nvSpPr>
          <p:cNvPr id="4" name="TextBox 3">
            <a:extLst>
              <a:ext uri="{FF2B5EF4-FFF2-40B4-BE49-F238E27FC236}">
                <a16:creationId xmlns:a16="http://schemas.microsoft.com/office/drawing/2014/main" id="{FF3611A9-DCEB-4011-89BA-B7304A950930}"/>
              </a:ext>
            </a:extLst>
          </p:cNvPr>
          <p:cNvSpPr txBox="1"/>
          <p:nvPr/>
        </p:nvSpPr>
        <p:spPr>
          <a:xfrm>
            <a:off x="2127564" y="8311853"/>
            <a:ext cx="4453463" cy="369332"/>
          </a:xfrm>
          <a:prstGeom prst="rect">
            <a:avLst/>
          </a:prstGeom>
          <a:noFill/>
        </p:spPr>
        <p:txBody>
          <a:bodyPr wrap="none" rtlCol="0">
            <a:spAutoFit/>
          </a:bodyPr>
          <a:lstStyle/>
          <a:p>
            <a:r>
              <a:rPr lang="en-US" b="1" dirty="0">
                <a:solidFill>
                  <a:schemeClr val="accent2">
                    <a:lumMod val="75000"/>
                  </a:schemeClr>
                </a:solidFill>
              </a:rPr>
              <a:t>You may work alone or with a partner.</a:t>
            </a:r>
          </a:p>
        </p:txBody>
      </p:sp>
    </p:spTree>
    <p:extLst>
      <p:ext uri="{BB962C8B-B14F-4D97-AF65-F5344CB8AC3E}">
        <p14:creationId xmlns:p14="http://schemas.microsoft.com/office/powerpoint/2010/main" val="93312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22914-76AE-42C1-88E2-018239E6B4BD}"/>
              </a:ext>
            </a:extLst>
          </p:cNvPr>
          <p:cNvSpPr>
            <a:spLocks noGrp="1"/>
          </p:cNvSpPr>
          <p:nvPr>
            <p:ph type="title"/>
          </p:nvPr>
        </p:nvSpPr>
        <p:spPr>
          <a:xfrm>
            <a:off x="1548143" y="509848"/>
            <a:ext cx="4881232" cy="993028"/>
          </a:xfrm>
        </p:spPr>
        <p:txBody>
          <a:bodyPr/>
          <a:lstStyle/>
          <a:p>
            <a:r>
              <a:rPr lang="en-US" dirty="0"/>
              <a:t>Who am I?</a:t>
            </a:r>
          </a:p>
        </p:txBody>
      </p:sp>
      <p:pic>
        <p:nvPicPr>
          <p:cNvPr id="8" name="Picture 7">
            <a:extLst>
              <a:ext uri="{FF2B5EF4-FFF2-40B4-BE49-F238E27FC236}">
                <a16:creationId xmlns:a16="http://schemas.microsoft.com/office/drawing/2014/main" id="{7CAAE44A-5EB5-4269-83E5-9A4B982D7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793" y="1948769"/>
            <a:ext cx="1580867" cy="2577292"/>
          </a:xfrm>
          <a:prstGeom prst="rect">
            <a:avLst/>
          </a:prstGeom>
        </p:spPr>
      </p:pic>
      <p:pic>
        <p:nvPicPr>
          <p:cNvPr id="10" name="Picture 9">
            <a:extLst>
              <a:ext uri="{FF2B5EF4-FFF2-40B4-BE49-F238E27FC236}">
                <a16:creationId xmlns:a16="http://schemas.microsoft.com/office/drawing/2014/main" id="{67ED47EE-889D-49B7-BBE2-871AE3448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02" y="4271520"/>
            <a:ext cx="2055832" cy="2156467"/>
          </a:xfrm>
          <a:prstGeom prst="rect">
            <a:avLst/>
          </a:prstGeom>
        </p:spPr>
      </p:pic>
      <p:pic>
        <p:nvPicPr>
          <p:cNvPr id="12" name="Picture 11">
            <a:extLst>
              <a:ext uri="{FF2B5EF4-FFF2-40B4-BE49-F238E27FC236}">
                <a16:creationId xmlns:a16="http://schemas.microsoft.com/office/drawing/2014/main" id="{61641F78-4799-42D3-9D15-E1F21C53B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378" y="6521923"/>
            <a:ext cx="2055832" cy="2128033"/>
          </a:xfrm>
          <a:prstGeom prst="rect">
            <a:avLst/>
          </a:prstGeom>
        </p:spPr>
      </p:pic>
      <p:pic>
        <p:nvPicPr>
          <p:cNvPr id="14" name="Picture 13">
            <a:extLst>
              <a:ext uri="{FF2B5EF4-FFF2-40B4-BE49-F238E27FC236}">
                <a16:creationId xmlns:a16="http://schemas.microsoft.com/office/drawing/2014/main" id="{921BF326-0D14-44D4-A157-1FC37C0B2EE1}"/>
              </a:ext>
            </a:extLst>
          </p:cNvPr>
          <p:cNvPicPr>
            <a:picLocks noChangeAspect="1"/>
          </p:cNvPicPr>
          <p:nvPr/>
        </p:nvPicPr>
        <p:blipFill rotWithShape="1">
          <a:blip r:embed="rId6">
            <a:extLst>
              <a:ext uri="{28A0092B-C50C-407E-A947-70E740481C1C}">
                <a14:useLocalDpi xmlns:a14="http://schemas.microsoft.com/office/drawing/2010/main" val="0"/>
              </a:ext>
            </a:extLst>
          </a:blip>
          <a:srcRect l="24026" t="16909"/>
          <a:stretch/>
        </p:blipFill>
        <p:spPr>
          <a:xfrm>
            <a:off x="3715227" y="5245122"/>
            <a:ext cx="2628989" cy="2156467"/>
          </a:xfrm>
          <a:prstGeom prst="rect">
            <a:avLst/>
          </a:prstGeom>
        </p:spPr>
      </p:pic>
      <p:pic>
        <p:nvPicPr>
          <p:cNvPr id="4098" name="Picture 2" descr="Colorado School of Mines">
            <a:extLst>
              <a:ext uri="{FF2B5EF4-FFF2-40B4-BE49-F238E27FC236}">
                <a16:creationId xmlns:a16="http://schemas.microsoft.com/office/drawing/2014/main" id="{B54A72B9-DC0B-45CF-B401-15E376825E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030" y="1301855"/>
            <a:ext cx="4771177" cy="5466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EB35562-B3C8-49D1-9109-1BC5E26228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0575" y="2084066"/>
            <a:ext cx="1828800" cy="3200400"/>
          </a:xfrm>
          <a:prstGeom prst="rect">
            <a:avLst/>
          </a:prstGeom>
        </p:spPr>
      </p:pic>
      <p:pic>
        <p:nvPicPr>
          <p:cNvPr id="22" name="Picture 21">
            <a:extLst>
              <a:ext uri="{FF2B5EF4-FFF2-40B4-BE49-F238E27FC236}">
                <a16:creationId xmlns:a16="http://schemas.microsoft.com/office/drawing/2014/main" id="{A36AC27D-80EC-42A0-8ED8-CFF370AE0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945" y="2571305"/>
            <a:ext cx="1886705" cy="1617176"/>
          </a:xfrm>
          <a:prstGeom prst="rect">
            <a:avLst/>
          </a:prstGeom>
        </p:spPr>
      </p:pic>
      <p:pic>
        <p:nvPicPr>
          <p:cNvPr id="24" name="Picture 23">
            <a:extLst>
              <a:ext uri="{FF2B5EF4-FFF2-40B4-BE49-F238E27FC236}">
                <a16:creationId xmlns:a16="http://schemas.microsoft.com/office/drawing/2014/main" id="{2651A77C-F1BD-49E3-8714-7D2A83E4428A}"/>
              </a:ext>
            </a:extLst>
          </p:cNvPr>
          <p:cNvPicPr>
            <a:picLocks noChangeAspect="1"/>
          </p:cNvPicPr>
          <p:nvPr/>
        </p:nvPicPr>
        <p:blipFill rotWithShape="1">
          <a:blip r:embed="rId10">
            <a:extLst>
              <a:ext uri="{28A0092B-C50C-407E-A947-70E740481C1C}">
                <a14:useLocalDpi xmlns:a14="http://schemas.microsoft.com/office/drawing/2010/main" val="0"/>
              </a:ext>
            </a:extLst>
          </a:blip>
          <a:srcRect l="22574" t="9123" r="16288" b="26539"/>
          <a:stretch/>
        </p:blipFill>
        <p:spPr>
          <a:xfrm>
            <a:off x="3047535" y="6899677"/>
            <a:ext cx="1458125" cy="2045905"/>
          </a:xfrm>
          <a:prstGeom prst="rect">
            <a:avLst/>
          </a:prstGeom>
        </p:spPr>
      </p:pic>
    </p:spTree>
    <p:extLst>
      <p:ext uri="{BB962C8B-B14F-4D97-AF65-F5344CB8AC3E}">
        <p14:creationId xmlns:p14="http://schemas.microsoft.com/office/powerpoint/2010/main" val="352877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BAC3-EDEC-4027-AB13-A9E523765A4D}"/>
              </a:ext>
            </a:extLst>
          </p:cNvPr>
          <p:cNvSpPr>
            <a:spLocks noGrp="1"/>
          </p:cNvSpPr>
          <p:nvPr>
            <p:ph type="title"/>
          </p:nvPr>
        </p:nvSpPr>
        <p:spPr/>
        <p:txBody>
          <a:bodyPr/>
          <a:lstStyle/>
          <a:p>
            <a:r>
              <a:rPr lang="en-US" dirty="0"/>
              <a:t>Pedagogy</a:t>
            </a:r>
          </a:p>
        </p:txBody>
      </p:sp>
      <p:sp>
        <p:nvSpPr>
          <p:cNvPr id="3" name="Content Placeholder 2">
            <a:extLst>
              <a:ext uri="{FF2B5EF4-FFF2-40B4-BE49-F238E27FC236}">
                <a16:creationId xmlns:a16="http://schemas.microsoft.com/office/drawing/2014/main" id="{7F5953CE-4ED4-4919-B3D2-0424877E0FD1}"/>
              </a:ext>
            </a:extLst>
          </p:cNvPr>
          <p:cNvSpPr>
            <a:spLocks noGrp="1"/>
          </p:cNvSpPr>
          <p:nvPr>
            <p:ph idx="1"/>
          </p:nvPr>
        </p:nvSpPr>
        <p:spPr/>
        <p:txBody>
          <a:bodyPr/>
          <a:lstStyle/>
          <a:p>
            <a:r>
              <a:rPr lang="en-US" dirty="0"/>
              <a:t>Some students will naturally want to explore features</a:t>
            </a:r>
          </a:p>
          <a:p>
            <a:r>
              <a:rPr lang="en-US" dirty="0"/>
              <a:t>Other students need a reason</a:t>
            </a:r>
          </a:p>
          <a:p>
            <a:endParaRPr lang="en-US" dirty="0"/>
          </a:p>
          <a:p>
            <a:pPr marL="0" indent="0">
              <a:buNone/>
            </a:pPr>
            <a:r>
              <a:rPr lang="en-US" dirty="0"/>
              <a:t>In small groups, discuss how you would structure this intro to HTML/CSS for </a:t>
            </a:r>
            <a:r>
              <a:rPr lang="en-US" i="1" dirty="0"/>
              <a:t>your</a:t>
            </a:r>
            <a:r>
              <a:rPr lang="en-US" dirty="0"/>
              <a:t> students</a:t>
            </a:r>
          </a:p>
        </p:txBody>
      </p:sp>
    </p:spTree>
    <p:extLst>
      <p:ext uri="{BB962C8B-B14F-4D97-AF65-F5344CB8AC3E}">
        <p14:creationId xmlns:p14="http://schemas.microsoft.com/office/powerpoint/2010/main" val="14464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F11E-A9B4-4D0D-B4C9-405CC9D5E7D9}"/>
              </a:ext>
            </a:extLst>
          </p:cNvPr>
          <p:cNvSpPr>
            <a:spLocks noGrp="1"/>
          </p:cNvSpPr>
          <p:nvPr>
            <p:ph type="title"/>
          </p:nvPr>
        </p:nvSpPr>
        <p:spPr/>
        <p:txBody>
          <a:bodyPr/>
          <a:lstStyle/>
          <a:p>
            <a:r>
              <a:rPr lang="en-US" dirty="0"/>
              <a:t>So why is this called “Cascading”</a:t>
            </a:r>
          </a:p>
        </p:txBody>
      </p:sp>
      <p:sp>
        <p:nvSpPr>
          <p:cNvPr id="3" name="Content Placeholder 2">
            <a:extLst>
              <a:ext uri="{FF2B5EF4-FFF2-40B4-BE49-F238E27FC236}">
                <a16:creationId xmlns:a16="http://schemas.microsoft.com/office/drawing/2014/main" id="{4ECB6151-6435-45E7-B09E-41AEDAD5B532}"/>
              </a:ext>
            </a:extLst>
          </p:cNvPr>
          <p:cNvSpPr>
            <a:spLocks noGrp="1"/>
          </p:cNvSpPr>
          <p:nvPr>
            <p:ph idx="1"/>
          </p:nvPr>
        </p:nvSpPr>
        <p:spPr/>
        <p:txBody>
          <a:bodyPr>
            <a:normAutofit lnSpcReduction="10000"/>
          </a:bodyPr>
          <a:lstStyle/>
          <a:p>
            <a:r>
              <a:rPr lang="en-US" dirty="0"/>
              <a:t>All three ways of specifying style can be used within one web page</a:t>
            </a:r>
          </a:p>
          <a:p>
            <a:r>
              <a:rPr lang="en-US" dirty="0"/>
              <a:t>The styles “cascade” into one effective style sheet, based on this process:</a:t>
            </a:r>
          </a:p>
          <a:p>
            <a:pPr marL="800100" lvl="1" indent="-457200">
              <a:buFont typeface="+mj-lt"/>
              <a:buAutoNum type="arabicPeriod"/>
            </a:pPr>
            <a:r>
              <a:rPr lang="en-US" dirty="0"/>
              <a:t>Browser defaults applied if no style specified</a:t>
            </a:r>
          </a:p>
          <a:p>
            <a:pPr marL="800100" lvl="1" indent="-457200">
              <a:buFont typeface="+mj-lt"/>
              <a:buAutoNum type="arabicPeriod"/>
            </a:pPr>
            <a:r>
              <a:rPr lang="en-US" dirty="0"/>
              <a:t>External and internal styles applied next (in the order specified in the &lt;head&gt; section)</a:t>
            </a:r>
          </a:p>
          <a:p>
            <a:pPr marL="800100" lvl="1" indent="-457200">
              <a:buFont typeface="+mj-lt"/>
              <a:buAutoNum type="arabicPeriod"/>
            </a:pPr>
            <a:r>
              <a:rPr lang="en-US" dirty="0"/>
              <a:t>Inline overrides all other styles</a:t>
            </a:r>
          </a:p>
          <a:p>
            <a:pPr marL="800100" lvl="1" indent="-457200">
              <a:buFont typeface="+mj-lt"/>
              <a:buAutoNum type="arabicPeriod"/>
            </a:pPr>
            <a:endParaRPr lang="en-US" dirty="0"/>
          </a:p>
          <a:p>
            <a:pPr marL="42862" indent="0">
              <a:buNone/>
            </a:pPr>
            <a:r>
              <a:rPr lang="en-US" dirty="0"/>
              <a:t>We are limiting to one stylesheet, so no worries about cascading. </a:t>
            </a:r>
          </a:p>
        </p:txBody>
      </p:sp>
    </p:spTree>
    <p:extLst>
      <p:ext uri="{BB962C8B-B14F-4D97-AF65-F5344CB8AC3E}">
        <p14:creationId xmlns:p14="http://schemas.microsoft.com/office/powerpoint/2010/main" val="126675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FED1-4295-469B-9BEB-B8D779AFC7B0}"/>
              </a:ext>
            </a:extLst>
          </p:cNvPr>
          <p:cNvSpPr>
            <a:spLocks noGrp="1"/>
          </p:cNvSpPr>
          <p:nvPr>
            <p:ph type="title"/>
          </p:nvPr>
        </p:nvSpPr>
        <p:spPr/>
        <p:txBody>
          <a:bodyPr/>
          <a:lstStyle/>
          <a:p>
            <a:r>
              <a:rPr lang="en-US" dirty="0"/>
              <a:t>What’s the browser doing???</a:t>
            </a:r>
          </a:p>
        </p:txBody>
      </p:sp>
      <p:sp>
        <p:nvSpPr>
          <p:cNvPr id="3" name="Content Placeholder 2">
            <a:extLst>
              <a:ext uri="{FF2B5EF4-FFF2-40B4-BE49-F238E27FC236}">
                <a16:creationId xmlns:a16="http://schemas.microsoft.com/office/drawing/2014/main" id="{6D0E3A15-C116-4362-BF98-B3E9113045AF}"/>
              </a:ext>
            </a:extLst>
          </p:cNvPr>
          <p:cNvSpPr>
            <a:spLocks noGrp="1"/>
          </p:cNvSpPr>
          <p:nvPr>
            <p:ph idx="1"/>
          </p:nvPr>
        </p:nvSpPr>
        <p:spPr>
          <a:xfrm>
            <a:off x="1456811" y="2817640"/>
            <a:ext cx="4943989" cy="5036829"/>
          </a:xfrm>
        </p:spPr>
        <p:txBody>
          <a:bodyPr/>
          <a:lstStyle/>
          <a:p>
            <a:r>
              <a:rPr lang="en-US" dirty="0"/>
              <a:t>Try right-click, Inspect element</a:t>
            </a:r>
          </a:p>
          <a:p>
            <a:r>
              <a:rPr lang="en-US" dirty="0"/>
              <a:t>Notice that you can change things (but not saved unless Ctrl-S)</a:t>
            </a:r>
          </a:p>
          <a:p>
            <a:endParaRPr lang="en-US" dirty="0"/>
          </a:p>
          <a:p>
            <a:r>
              <a:rPr lang="en-US" dirty="0"/>
              <a:t>Web Development tools are your friend. Spend some time now exploring. </a:t>
            </a:r>
          </a:p>
          <a:p>
            <a:endParaRPr lang="en-US" dirty="0"/>
          </a:p>
          <a:p>
            <a:r>
              <a:rPr lang="en-US" dirty="0"/>
              <a:t>Most (all) browsers have tools, but interface will differ. Be sure to practice with the browser you have at school. </a:t>
            </a:r>
          </a:p>
        </p:txBody>
      </p:sp>
    </p:spTree>
    <p:extLst>
      <p:ext uri="{BB962C8B-B14F-4D97-AF65-F5344CB8AC3E}">
        <p14:creationId xmlns:p14="http://schemas.microsoft.com/office/powerpoint/2010/main" val="423957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E9EF7-F822-44A4-8CD2-5D1A3DE1D2F0}"/>
              </a:ext>
            </a:extLst>
          </p:cNvPr>
          <p:cNvSpPr>
            <a:spLocks noGrp="1"/>
          </p:cNvSpPr>
          <p:nvPr>
            <p:ph type="title"/>
          </p:nvPr>
        </p:nvSpPr>
        <p:spPr/>
        <p:txBody>
          <a:bodyPr/>
          <a:lstStyle/>
          <a:p>
            <a:r>
              <a:rPr lang="en-US" dirty="0"/>
              <a:t>Time for Lunch!</a:t>
            </a:r>
          </a:p>
        </p:txBody>
      </p:sp>
      <p:sp>
        <p:nvSpPr>
          <p:cNvPr id="5" name="Text Placeholder 4">
            <a:extLst>
              <a:ext uri="{FF2B5EF4-FFF2-40B4-BE49-F238E27FC236}">
                <a16:creationId xmlns:a16="http://schemas.microsoft.com/office/drawing/2014/main" id="{1BF83C82-232D-4228-BA8E-366F7E30561E}"/>
              </a:ext>
            </a:extLst>
          </p:cNvPr>
          <p:cNvSpPr>
            <a:spLocks noGrp="1"/>
          </p:cNvSpPr>
          <p:nvPr>
            <p:ph type="body" idx="1"/>
          </p:nvPr>
        </p:nvSpPr>
        <p:spPr/>
        <p:txBody>
          <a:bodyPr/>
          <a:lstStyle/>
          <a:p>
            <a:r>
              <a:rPr lang="en-US" dirty="0"/>
              <a:t>Relax and enjoy….</a:t>
            </a:r>
          </a:p>
        </p:txBody>
      </p:sp>
    </p:spTree>
    <p:extLst>
      <p:ext uri="{BB962C8B-B14F-4D97-AF65-F5344CB8AC3E}">
        <p14:creationId xmlns:p14="http://schemas.microsoft.com/office/powerpoint/2010/main" val="99298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A01AE-E384-4676-BC2E-A952A8996443}"/>
              </a:ext>
            </a:extLst>
          </p:cNvPr>
          <p:cNvSpPr>
            <a:spLocks noGrp="1"/>
          </p:cNvSpPr>
          <p:nvPr>
            <p:ph type="title"/>
          </p:nvPr>
        </p:nvSpPr>
        <p:spPr/>
        <p:txBody>
          <a:bodyPr/>
          <a:lstStyle/>
          <a:p>
            <a:r>
              <a:rPr lang="en-US" dirty="0"/>
              <a:t>Back from lunch</a:t>
            </a:r>
          </a:p>
        </p:txBody>
      </p:sp>
      <p:sp>
        <p:nvSpPr>
          <p:cNvPr id="5" name="Content Placeholder 4">
            <a:extLst>
              <a:ext uri="{FF2B5EF4-FFF2-40B4-BE49-F238E27FC236}">
                <a16:creationId xmlns:a16="http://schemas.microsoft.com/office/drawing/2014/main" id="{A3312D84-6243-44FF-BFB1-FAA07C3C5D1A}"/>
              </a:ext>
            </a:extLst>
          </p:cNvPr>
          <p:cNvSpPr>
            <a:spLocks noGrp="1"/>
          </p:cNvSpPr>
          <p:nvPr>
            <p:ph idx="1"/>
          </p:nvPr>
        </p:nvSpPr>
        <p:spPr/>
        <p:txBody>
          <a:bodyPr/>
          <a:lstStyle/>
          <a:p>
            <a:r>
              <a:rPr lang="en-US" dirty="0"/>
              <a:t>Continue working on your file </a:t>
            </a:r>
          </a:p>
        </p:txBody>
      </p:sp>
    </p:spTree>
    <p:extLst>
      <p:ext uri="{BB962C8B-B14F-4D97-AF65-F5344CB8AC3E}">
        <p14:creationId xmlns:p14="http://schemas.microsoft.com/office/powerpoint/2010/main" val="170763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174D-0049-4874-835B-5FEEC90CBB32}"/>
              </a:ext>
            </a:extLst>
          </p:cNvPr>
          <p:cNvSpPr>
            <a:spLocks noGrp="1"/>
          </p:cNvSpPr>
          <p:nvPr>
            <p:ph type="title"/>
          </p:nvPr>
        </p:nvSpPr>
        <p:spPr/>
        <p:txBody>
          <a:bodyPr/>
          <a:lstStyle/>
          <a:p>
            <a:r>
              <a:rPr lang="en-US" dirty="0"/>
              <a:t>More Advanced CSS</a:t>
            </a:r>
          </a:p>
        </p:txBody>
      </p:sp>
      <p:sp>
        <p:nvSpPr>
          <p:cNvPr id="3" name="Content Placeholder 2">
            <a:extLst>
              <a:ext uri="{FF2B5EF4-FFF2-40B4-BE49-F238E27FC236}">
                <a16:creationId xmlns:a16="http://schemas.microsoft.com/office/drawing/2014/main" id="{D60ACD42-ED51-45D2-94DF-B10DB6195083}"/>
              </a:ext>
            </a:extLst>
          </p:cNvPr>
          <p:cNvSpPr>
            <a:spLocks noGrp="1"/>
          </p:cNvSpPr>
          <p:nvPr>
            <p:ph idx="1"/>
          </p:nvPr>
        </p:nvSpPr>
        <p:spPr>
          <a:xfrm>
            <a:off x="1284796" y="2048853"/>
            <a:ext cx="4943989" cy="4197951"/>
          </a:xfrm>
        </p:spPr>
        <p:txBody>
          <a:bodyPr>
            <a:normAutofit lnSpcReduction="10000"/>
          </a:bodyPr>
          <a:lstStyle/>
          <a:p>
            <a:pPr marL="0" indent="0">
              <a:buNone/>
            </a:pPr>
            <a:r>
              <a:rPr lang="en-US" dirty="0"/>
              <a:t>Apply styles to only </a:t>
            </a:r>
            <a:r>
              <a:rPr lang="en-US" i="1" dirty="0"/>
              <a:t>some </a:t>
            </a:r>
            <a:r>
              <a:rPr lang="en-US" dirty="0"/>
              <a:t>of the items</a:t>
            </a:r>
          </a:p>
          <a:p>
            <a:r>
              <a:rPr lang="en-US" dirty="0"/>
              <a:t>Class – applies to multiple, similar items</a:t>
            </a:r>
          </a:p>
          <a:p>
            <a:r>
              <a:rPr lang="en-US" dirty="0"/>
              <a:t>Id – applies to one unique item</a:t>
            </a:r>
          </a:p>
          <a:p>
            <a:endParaRPr lang="en-US" dirty="0"/>
          </a:p>
          <a:p>
            <a:pPr marL="0" indent="0">
              <a:buNone/>
            </a:pPr>
            <a:r>
              <a:rPr lang="en-US" dirty="0"/>
              <a:t>Apply styles to whole or part</a:t>
            </a:r>
          </a:p>
          <a:p>
            <a:r>
              <a:rPr lang="en-US" dirty="0"/>
              <a:t>Block level element. Begins a new line, extends full width. Most elements are block level (e.g., paragraphs, page divisions)</a:t>
            </a:r>
          </a:p>
          <a:p>
            <a:r>
              <a:rPr lang="en-US" dirty="0"/>
              <a:t>Inline element. Width is defined by tags. </a:t>
            </a:r>
          </a:p>
          <a:p>
            <a:endParaRPr lang="en-US" dirty="0"/>
          </a:p>
          <a:p>
            <a:endParaRPr lang="en-US" dirty="0"/>
          </a:p>
        </p:txBody>
      </p:sp>
      <p:sp>
        <p:nvSpPr>
          <p:cNvPr id="4" name="Rectangle 3">
            <a:extLst>
              <a:ext uri="{FF2B5EF4-FFF2-40B4-BE49-F238E27FC236}">
                <a16:creationId xmlns:a16="http://schemas.microsoft.com/office/drawing/2014/main" id="{B9A96513-10BB-4677-9413-ED1D3A2B415D}"/>
              </a:ext>
            </a:extLst>
          </p:cNvPr>
          <p:cNvSpPr/>
          <p:nvPr/>
        </p:nvSpPr>
        <p:spPr>
          <a:xfrm>
            <a:off x="2016580" y="7095147"/>
            <a:ext cx="3340729" cy="1403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C4390D-BA06-48BC-9D0C-5639138B5237}"/>
              </a:ext>
            </a:extLst>
          </p:cNvPr>
          <p:cNvSpPr txBox="1"/>
          <p:nvPr/>
        </p:nvSpPr>
        <p:spPr>
          <a:xfrm>
            <a:off x="2016580" y="6692370"/>
            <a:ext cx="803425" cy="369332"/>
          </a:xfrm>
          <a:prstGeom prst="rect">
            <a:avLst/>
          </a:prstGeom>
          <a:noFill/>
        </p:spPr>
        <p:txBody>
          <a:bodyPr wrap="none" rtlCol="0">
            <a:spAutoFit/>
          </a:bodyPr>
          <a:lstStyle/>
          <a:p>
            <a:r>
              <a:rPr lang="en-US" dirty="0"/>
              <a:t>block</a:t>
            </a:r>
          </a:p>
        </p:txBody>
      </p:sp>
      <p:sp>
        <p:nvSpPr>
          <p:cNvPr id="6" name="TextBox 5">
            <a:extLst>
              <a:ext uri="{FF2B5EF4-FFF2-40B4-BE49-F238E27FC236}">
                <a16:creationId xmlns:a16="http://schemas.microsoft.com/office/drawing/2014/main" id="{448E0147-4220-4F5C-B1AB-4BE456A48135}"/>
              </a:ext>
            </a:extLst>
          </p:cNvPr>
          <p:cNvSpPr txBox="1"/>
          <p:nvPr/>
        </p:nvSpPr>
        <p:spPr>
          <a:xfrm>
            <a:off x="4035010" y="7714558"/>
            <a:ext cx="729687" cy="369332"/>
          </a:xfrm>
          <a:prstGeom prst="rect">
            <a:avLst/>
          </a:prstGeom>
          <a:noFill/>
        </p:spPr>
        <p:txBody>
          <a:bodyPr wrap="none" rtlCol="0">
            <a:spAutoFit/>
          </a:bodyPr>
          <a:lstStyle/>
          <a:p>
            <a:r>
              <a:rPr lang="en-US" dirty="0">
                <a:solidFill>
                  <a:schemeClr val="bg1"/>
                </a:solidFill>
              </a:rPr>
              <a:t>span</a:t>
            </a:r>
          </a:p>
        </p:txBody>
      </p:sp>
      <p:sp>
        <p:nvSpPr>
          <p:cNvPr id="7" name="TextBox 6">
            <a:extLst>
              <a:ext uri="{FF2B5EF4-FFF2-40B4-BE49-F238E27FC236}">
                <a16:creationId xmlns:a16="http://schemas.microsoft.com/office/drawing/2014/main" id="{AC341F8C-37CF-4BB7-BC3B-ECDB0D8C6E22}"/>
              </a:ext>
            </a:extLst>
          </p:cNvPr>
          <p:cNvSpPr txBox="1"/>
          <p:nvPr/>
        </p:nvSpPr>
        <p:spPr>
          <a:xfrm>
            <a:off x="2675473" y="7187953"/>
            <a:ext cx="729687" cy="369332"/>
          </a:xfrm>
          <a:prstGeom prst="rect">
            <a:avLst/>
          </a:prstGeom>
          <a:noFill/>
        </p:spPr>
        <p:txBody>
          <a:bodyPr wrap="none" rtlCol="0">
            <a:spAutoFit/>
          </a:bodyPr>
          <a:lstStyle/>
          <a:p>
            <a:r>
              <a:rPr lang="en-US" dirty="0">
                <a:solidFill>
                  <a:schemeClr val="bg1"/>
                </a:solidFill>
              </a:rPr>
              <a:t>span</a:t>
            </a:r>
          </a:p>
        </p:txBody>
      </p:sp>
      <p:sp>
        <p:nvSpPr>
          <p:cNvPr id="8" name="TextBox 7">
            <a:extLst>
              <a:ext uri="{FF2B5EF4-FFF2-40B4-BE49-F238E27FC236}">
                <a16:creationId xmlns:a16="http://schemas.microsoft.com/office/drawing/2014/main" id="{AAE4C2B1-98A8-4C93-A67E-E271AA5DB474}"/>
              </a:ext>
            </a:extLst>
          </p:cNvPr>
          <p:cNvSpPr txBox="1"/>
          <p:nvPr/>
        </p:nvSpPr>
        <p:spPr>
          <a:xfrm>
            <a:off x="1071535" y="8603214"/>
            <a:ext cx="5716630" cy="307777"/>
          </a:xfrm>
          <a:prstGeom prst="rect">
            <a:avLst/>
          </a:prstGeom>
          <a:noFill/>
        </p:spPr>
        <p:txBody>
          <a:bodyPr wrap="none" rtlCol="0">
            <a:spAutoFit/>
          </a:bodyPr>
          <a:lstStyle/>
          <a:p>
            <a:r>
              <a:rPr lang="en-US" sz="1400" dirty="0">
                <a:hlinkClick r:id="rId3"/>
              </a:rPr>
              <a:t>https://www.lifewire.com/block-level-vs-inline-elements-3468615</a:t>
            </a:r>
            <a:endParaRPr lang="en-US" sz="1400" dirty="0"/>
          </a:p>
        </p:txBody>
      </p:sp>
    </p:spTree>
    <p:extLst>
      <p:ext uri="{BB962C8B-B14F-4D97-AF65-F5344CB8AC3E}">
        <p14:creationId xmlns:p14="http://schemas.microsoft.com/office/powerpoint/2010/main" val="189524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2806-3EEB-4BBC-AFDB-A9AD5A0696FB}"/>
              </a:ext>
            </a:extLst>
          </p:cNvPr>
          <p:cNvSpPr>
            <a:spLocks noGrp="1"/>
          </p:cNvSpPr>
          <p:nvPr>
            <p:ph type="title"/>
          </p:nvPr>
        </p:nvSpPr>
        <p:spPr/>
        <p:txBody>
          <a:bodyPr/>
          <a:lstStyle/>
          <a:p>
            <a:r>
              <a:rPr lang="en-US" dirty="0"/>
              <a:t>Example inline + class</a:t>
            </a:r>
          </a:p>
        </p:txBody>
      </p:sp>
      <p:sp>
        <p:nvSpPr>
          <p:cNvPr id="3" name="Content Placeholder 2">
            <a:extLst>
              <a:ext uri="{FF2B5EF4-FFF2-40B4-BE49-F238E27FC236}">
                <a16:creationId xmlns:a16="http://schemas.microsoft.com/office/drawing/2014/main" id="{D7761575-ECA9-4008-881B-0582E8238C2A}"/>
              </a:ext>
            </a:extLst>
          </p:cNvPr>
          <p:cNvSpPr>
            <a:spLocks noGrp="1"/>
          </p:cNvSpPr>
          <p:nvPr>
            <p:ph idx="1"/>
          </p:nvPr>
        </p:nvSpPr>
        <p:spPr>
          <a:xfrm>
            <a:off x="1458901" y="2274432"/>
            <a:ext cx="5188432" cy="5665457"/>
          </a:xfrm>
        </p:spPr>
        <p:txBody>
          <a:bodyPr>
            <a:normAutofit fontScale="92500" lnSpcReduction="10000"/>
          </a:bodyPr>
          <a:lstStyle/>
          <a:p>
            <a:pPr marL="0" indent="0">
              <a:buNone/>
            </a:pPr>
            <a:r>
              <a:rPr lang="en-US" dirty="0"/>
              <a:t>CyndiExamplePageCSSAdv.html </a:t>
            </a:r>
          </a:p>
          <a:p>
            <a:pPr marL="0" indent="0">
              <a:buNone/>
            </a:pPr>
            <a:endParaRPr lang="en-US" dirty="0"/>
          </a:p>
          <a:p>
            <a:pPr marL="0" indent="0">
              <a:buNone/>
            </a:pPr>
            <a:r>
              <a:rPr lang="en-US" dirty="0"/>
              <a:t>&lt;h1&gt;Welcome to Cyndi’s </a:t>
            </a:r>
          </a:p>
          <a:p>
            <a:pPr marL="0" indent="0">
              <a:buNone/>
            </a:pPr>
            <a:r>
              <a:rPr lang="en-US" dirty="0"/>
              <a:t>&lt;</a:t>
            </a:r>
            <a:r>
              <a:rPr lang="en-US" dirty="0">
                <a:solidFill>
                  <a:srgbClr val="00B050"/>
                </a:solidFill>
              </a:rPr>
              <a:t>span</a:t>
            </a:r>
            <a:r>
              <a:rPr lang="en-US" dirty="0"/>
              <a:t> </a:t>
            </a:r>
            <a:r>
              <a:rPr lang="en-US" b="1" dirty="0">
                <a:solidFill>
                  <a:srgbClr val="002060"/>
                </a:solidFill>
              </a:rPr>
              <a:t>class</a:t>
            </a:r>
            <a:r>
              <a:rPr lang="en-US" dirty="0"/>
              <a:t>="</a:t>
            </a:r>
            <a:r>
              <a:rPr lang="en-US" dirty="0" err="1"/>
              <a:t>myHighlight</a:t>
            </a:r>
            <a:r>
              <a:rPr lang="en-US" dirty="0"/>
              <a:t>"&gt;ugly&lt;</a:t>
            </a:r>
            <a:r>
              <a:rPr lang="en-US" dirty="0">
                <a:solidFill>
                  <a:srgbClr val="00B050"/>
                </a:solidFill>
              </a:rPr>
              <a:t>/span</a:t>
            </a:r>
            <a:r>
              <a:rPr lang="en-US" dirty="0"/>
              <a:t>&gt; page&lt;/h1&gt;</a:t>
            </a:r>
          </a:p>
          <a:p>
            <a:pPr marL="0" indent="0">
              <a:buNone/>
            </a:pPr>
            <a:endParaRPr lang="en-US" dirty="0"/>
          </a:p>
          <a:p>
            <a:pPr marL="0" indent="0">
              <a:buNone/>
            </a:pPr>
            <a:r>
              <a:rPr lang="en-US" dirty="0"/>
              <a:t>.</a:t>
            </a:r>
            <a:r>
              <a:rPr lang="en-US" dirty="0" err="1"/>
              <a:t>myHighlight</a:t>
            </a:r>
            <a:r>
              <a:rPr lang="en-US" dirty="0"/>
              <a:t> {</a:t>
            </a:r>
          </a:p>
          <a:p>
            <a:pPr marL="0" indent="0">
              <a:buNone/>
            </a:pPr>
            <a:r>
              <a:rPr lang="en-US" dirty="0"/>
              <a:t>  color: purple;</a:t>
            </a:r>
          </a:p>
          <a:p>
            <a:pPr marL="0" indent="0">
              <a:buNone/>
            </a:pPr>
            <a:r>
              <a:rPr lang="en-US" dirty="0"/>
              <a:t>  font-style: italic;</a:t>
            </a:r>
          </a:p>
          <a:p>
            <a:pPr marL="0" indent="0">
              <a:buNone/>
            </a:pPr>
            <a:r>
              <a:rPr lang="en-US" dirty="0"/>
              <a:t>  font-weight: bold;</a:t>
            </a:r>
          </a:p>
          <a:p>
            <a:pPr marL="0" indent="0">
              <a:buNone/>
            </a:pPr>
            <a:r>
              <a:rPr lang="en-US" dirty="0"/>
              <a:t>}</a:t>
            </a:r>
          </a:p>
          <a:p>
            <a:pPr marL="0" indent="0">
              <a:buNone/>
            </a:pPr>
            <a:endParaRPr lang="en-US" dirty="0"/>
          </a:p>
          <a:p>
            <a:pPr marL="0" indent="0">
              <a:buNone/>
            </a:pPr>
            <a:r>
              <a:rPr lang="en-US" dirty="0"/>
              <a:t>How would you describe the CSS syntax? </a:t>
            </a:r>
          </a:p>
          <a:p>
            <a:pPr marL="0" indent="0">
              <a:buNone/>
            </a:pPr>
            <a:endParaRPr lang="en-US" dirty="0"/>
          </a:p>
          <a:p>
            <a:pPr marL="0" indent="0">
              <a:buNone/>
            </a:pPr>
            <a:r>
              <a:rPr lang="en-US" dirty="0"/>
              <a:t>What other elements on this page has the same styling?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8560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3155-DF1C-4620-8EB1-00ECDE65443B}"/>
              </a:ext>
            </a:extLst>
          </p:cNvPr>
          <p:cNvSpPr>
            <a:spLocks noGrp="1"/>
          </p:cNvSpPr>
          <p:nvPr>
            <p:ph type="title"/>
          </p:nvPr>
        </p:nvSpPr>
        <p:spPr/>
        <p:txBody>
          <a:bodyPr>
            <a:normAutofit/>
          </a:bodyPr>
          <a:lstStyle/>
          <a:p>
            <a:r>
              <a:rPr lang="en-US" dirty="0"/>
              <a:t>Apply class to h2, li and another span</a:t>
            </a:r>
          </a:p>
        </p:txBody>
      </p:sp>
      <p:sp>
        <p:nvSpPr>
          <p:cNvPr id="3" name="Content Placeholder 2">
            <a:extLst>
              <a:ext uri="{FF2B5EF4-FFF2-40B4-BE49-F238E27FC236}">
                <a16:creationId xmlns:a16="http://schemas.microsoft.com/office/drawing/2014/main" id="{45CA57A4-861F-4150-AFCF-1F7B634432C2}"/>
              </a:ext>
            </a:extLst>
          </p:cNvPr>
          <p:cNvSpPr>
            <a:spLocks noGrp="1"/>
          </p:cNvSpPr>
          <p:nvPr>
            <p:ph idx="1"/>
          </p:nvPr>
        </p:nvSpPr>
        <p:spPr>
          <a:xfrm>
            <a:off x="999611" y="2627516"/>
            <a:ext cx="5690899" cy="5036829"/>
          </a:xfrm>
        </p:spPr>
        <p:txBody>
          <a:bodyPr/>
          <a:lstStyle/>
          <a:p>
            <a:pPr marL="0" indent="0">
              <a:buNone/>
            </a:pPr>
            <a:r>
              <a:rPr lang="en-US" dirty="0"/>
              <a:t>&lt;h2 </a:t>
            </a:r>
            <a:r>
              <a:rPr lang="en-US" b="1" dirty="0">
                <a:solidFill>
                  <a:srgbClr val="002060"/>
                </a:solidFill>
              </a:rPr>
              <a:t>class</a:t>
            </a:r>
            <a:r>
              <a:rPr lang="en-US" dirty="0"/>
              <a:t>="</a:t>
            </a:r>
            <a:r>
              <a:rPr lang="en-US" dirty="0" err="1"/>
              <a:t>myHighlight</a:t>
            </a:r>
            <a:r>
              <a:rPr lang="en-US" dirty="0"/>
              <a:t>"&gt;My Favorites&lt;/h2&gt;</a:t>
            </a:r>
          </a:p>
          <a:p>
            <a:pPr marL="0" indent="0">
              <a:buNone/>
            </a:pPr>
            <a:endParaRPr lang="en-US" dirty="0"/>
          </a:p>
          <a:p>
            <a:pPr marL="0" indent="0">
              <a:buNone/>
            </a:pPr>
            <a:r>
              <a:rPr lang="en-US" dirty="0"/>
              <a:t>&lt;li </a:t>
            </a:r>
            <a:r>
              <a:rPr lang="en-US" b="1" dirty="0">
                <a:solidFill>
                  <a:srgbClr val="002060"/>
                </a:solidFill>
              </a:rPr>
              <a:t>class</a:t>
            </a:r>
            <a:r>
              <a:rPr lang="en-US" dirty="0"/>
              <a:t>="</a:t>
            </a:r>
            <a:r>
              <a:rPr lang="en-US" dirty="0" err="1"/>
              <a:t>myHighlight</a:t>
            </a:r>
            <a:r>
              <a:rPr lang="en-US" dirty="0"/>
              <a:t>"&gt;Hiking&lt;/li&gt;</a:t>
            </a:r>
          </a:p>
          <a:p>
            <a:pPr marL="0" indent="0">
              <a:buNone/>
            </a:pPr>
            <a:r>
              <a:rPr lang="en-US" dirty="0"/>
              <a:t>&lt;li&gt;</a:t>
            </a:r>
          </a:p>
          <a:p>
            <a:pPr marL="0" indent="0">
              <a:buNone/>
            </a:pPr>
            <a:r>
              <a:rPr lang="en-US" dirty="0"/>
              <a:t>	&lt;span </a:t>
            </a:r>
            <a:r>
              <a:rPr lang="en-US" b="1" dirty="0">
                <a:solidFill>
                  <a:srgbClr val="002060"/>
                </a:solidFill>
              </a:rPr>
              <a:t>class</a:t>
            </a:r>
            <a:r>
              <a:rPr lang="en-US" dirty="0"/>
              <a:t>="</a:t>
            </a:r>
            <a:r>
              <a:rPr lang="en-US" dirty="0" err="1"/>
              <a:t>myHighlight</a:t>
            </a:r>
            <a:r>
              <a:rPr lang="en-US" dirty="0"/>
              <a:t>"&gt;Skiing&lt;/span&gt;</a:t>
            </a:r>
          </a:p>
          <a:p>
            <a:pPr marL="0" indent="0">
              <a:buNone/>
            </a:pPr>
            <a:r>
              <a:rPr lang="en-US" dirty="0"/>
              <a:t>&lt;/li&gt;</a:t>
            </a:r>
          </a:p>
        </p:txBody>
      </p:sp>
      <p:sp>
        <p:nvSpPr>
          <p:cNvPr id="4" name="TextBox 3">
            <a:extLst>
              <a:ext uri="{FF2B5EF4-FFF2-40B4-BE49-F238E27FC236}">
                <a16:creationId xmlns:a16="http://schemas.microsoft.com/office/drawing/2014/main" id="{7D12285A-21FE-49E2-9743-1ECFE805086E}"/>
              </a:ext>
            </a:extLst>
          </p:cNvPr>
          <p:cNvSpPr txBox="1"/>
          <p:nvPr/>
        </p:nvSpPr>
        <p:spPr>
          <a:xfrm>
            <a:off x="1857253" y="7105530"/>
            <a:ext cx="5141075" cy="646331"/>
          </a:xfrm>
          <a:prstGeom prst="rect">
            <a:avLst/>
          </a:prstGeom>
          <a:noFill/>
        </p:spPr>
        <p:txBody>
          <a:bodyPr wrap="square" rtlCol="0">
            <a:spAutoFit/>
          </a:bodyPr>
          <a:lstStyle/>
          <a:p>
            <a:r>
              <a:rPr lang="en-US" dirty="0"/>
              <a:t>Note: CSS selectors can be even more specific, but that’s beyond our scope.</a:t>
            </a:r>
          </a:p>
        </p:txBody>
      </p:sp>
    </p:spTree>
    <p:extLst>
      <p:ext uri="{BB962C8B-B14F-4D97-AF65-F5344CB8AC3E}">
        <p14:creationId xmlns:p14="http://schemas.microsoft.com/office/powerpoint/2010/main" val="223931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6762-A395-43B8-B3F1-2ABBAC43EE2A}"/>
              </a:ext>
            </a:extLst>
          </p:cNvPr>
          <p:cNvSpPr>
            <a:spLocks noGrp="1"/>
          </p:cNvSpPr>
          <p:nvPr>
            <p:ph type="title"/>
          </p:nvPr>
        </p:nvSpPr>
        <p:spPr/>
        <p:txBody>
          <a:bodyPr/>
          <a:lstStyle/>
          <a:p>
            <a:r>
              <a:rPr lang="en-US" dirty="0"/>
              <a:t>id = unique element</a:t>
            </a:r>
          </a:p>
        </p:txBody>
      </p:sp>
      <p:sp>
        <p:nvSpPr>
          <p:cNvPr id="3" name="Content Placeholder 2">
            <a:extLst>
              <a:ext uri="{FF2B5EF4-FFF2-40B4-BE49-F238E27FC236}">
                <a16:creationId xmlns:a16="http://schemas.microsoft.com/office/drawing/2014/main" id="{F8C218F0-C31D-48E0-BF0C-0C4CFDD97339}"/>
              </a:ext>
            </a:extLst>
          </p:cNvPr>
          <p:cNvSpPr>
            <a:spLocks noGrp="1"/>
          </p:cNvSpPr>
          <p:nvPr>
            <p:ph idx="1"/>
          </p:nvPr>
        </p:nvSpPr>
        <p:spPr>
          <a:xfrm>
            <a:off x="1456812" y="2844800"/>
            <a:ext cx="4943989" cy="4461347"/>
          </a:xfrm>
        </p:spPr>
        <p:txBody>
          <a:bodyPr>
            <a:normAutofit/>
          </a:bodyPr>
          <a:lstStyle/>
          <a:p>
            <a:pPr marL="0" indent="0">
              <a:buNone/>
            </a:pPr>
            <a:r>
              <a:rPr lang="en-US" dirty="0"/>
              <a:t>&lt;p </a:t>
            </a:r>
            <a:r>
              <a:rPr lang="en-US" b="1" dirty="0">
                <a:solidFill>
                  <a:srgbClr val="002060"/>
                </a:solidFill>
              </a:rPr>
              <a:t>id</a:t>
            </a:r>
            <a:r>
              <a:rPr lang="en-US" dirty="0"/>
              <a:t>=“</a:t>
            </a:r>
            <a:r>
              <a:rPr lang="en-US" dirty="0" err="1"/>
              <a:t>firstIntro</a:t>
            </a:r>
            <a:r>
              <a:rPr lang="en-US" dirty="0"/>
              <a:t>"&gt;I live in Buena Vista, CO and I'm crazy about cats. &lt;/p&gt;</a:t>
            </a:r>
          </a:p>
          <a:p>
            <a:pPr marL="0" indent="0">
              <a:buNone/>
            </a:pPr>
            <a:endParaRPr lang="en-US" dirty="0"/>
          </a:p>
          <a:p>
            <a:pPr marL="0" indent="0">
              <a:buNone/>
            </a:pPr>
            <a:r>
              <a:rPr lang="en-US" dirty="0"/>
              <a:t>#</a:t>
            </a:r>
            <a:r>
              <a:rPr lang="en-US" dirty="0" err="1"/>
              <a:t>firstIntro</a:t>
            </a:r>
            <a:r>
              <a:rPr lang="en-US" dirty="0"/>
              <a:t> {</a:t>
            </a:r>
          </a:p>
          <a:p>
            <a:pPr marL="0" indent="0">
              <a:buNone/>
            </a:pPr>
            <a:r>
              <a:rPr lang="en-US" dirty="0"/>
              <a:t>  background-color: cyan;</a:t>
            </a:r>
          </a:p>
          <a:p>
            <a:pPr marL="0" indent="0">
              <a:buNone/>
            </a:pPr>
            <a:r>
              <a:rPr lang="en-US" dirty="0"/>
              <a:t>}</a:t>
            </a:r>
          </a:p>
          <a:p>
            <a:pPr marL="0" indent="0">
              <a:buNone/>
            </a:pPr>
            <a:endParaRPr lang="en-US" dirty="0"/>
          </a:p>
          <a:p>
            <a:pPr marL="0" indent="0">
              <a:buNone/>
            </a:pPr>
            <a:r>
              <a:rPr lang="en-US" dirty="0"/>
              <a:t>How would you describe this CSS syntax?</a:t>
            </a:r>
          </a:p>
          <a:p>
            <a:pPr marL="0" indent="0">
              <a:buNone/>
            </a:pPr>
            <a:endParaRPr lang="en-US" dirty="0"/>
          </a:p>
          <a:p>
            <a:pPr marL="0" indent="0">
              <a:buNone/>
            </a:pPr>
            <a:r>
              <a:rPr lang="en-US" dirty="0"/>
              <a:t>Are there more on the page? </a:t>
            </a:r>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4AD4A389-D095-4339-AA11-5CE748E0A45C}"/>
              </a:ext>
            </a:extLst>
          </p:cNvPr>
          <p:cNvSpPr txBox="1"/>
          <p:nvPr/>
        </p:nvSpPr>
        <p:spPr>
          <a:xfrm>
            <a:off x="1376127" y="7233718"/>
            <a:ext cx="5024673" cy="1477328"/>
          </a:xfrm>
          <a:prstGeom prst="rect">
            <a:avLst/>
          </a:prstGeom>
          <a:noFill/>
        </p:spPr>
        <p:txBody>
          <a:bodyPr wrap="square" rtlCol="0">
            <a:spAutoFit/>
          </a:bodyPr>
          <a:lstStyle/>
          <a:p>
            <a:r>
              <a:rPr lang="en-US" b="1" dirty="0">
                <a:solidFill>
                  <a:schemeClr val="accent2">
                    <a:lumMod val="75000"/>
                  </a:schemeClr>
                </a:solidFill>
              </a:rPr>
              <a:t>Pedagogy sidebar: ids are often used with buttons, form fields, etc.  id and class may or may not be of interest for HS class. Better to introduce if/when useful for an assignment.</a:t>
            </a:r>
          </a:p>
        </p:txBody>
      </p:sp>
    </p:spTree>
    <p:extLst>
      <p:ext uri="{BB962C8B-B14F-4D97-AF65-F5344CB8AC3E}">
        <p14:creationId xmlns:p14="http://schemas.microsoft.com/office/powerpoint/2010/main" val="379710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E59D-81DE-43D0-ABB9-837661095C20}"/>
              </a:ext>
            </a:extLst>
          </p:cNvPr>
          <p:cNvSpPr>
            <a:spLocks noGrp="1"/>
          </p:cNvSpPr>
          <p:nvPr>
            <p:ph type="title"/>
          </p:nvPr>
        </p:nvSpPr>
        <p:spPr/>
        <p:txBody>
          <a:bodyPr/>
          <a:lstStyle/>
          <a:p>
            <a:r>
              <a:rPr lang="en-US" dirty="0"/>
              <a:t>Your Turn Again</a:t>
            </a:r>
          </a:p>
        </p:txBody>
      </p:sp>
      <p:sp>
        <p:nvSpPr>
          <p:cNvPr id="3" name="Content Placeholder 2">
            <a:extLst>
              <a:ext uri="{FF2B5EF4-FFF2-40B4-BE49-F238E27FC236}">
                <a16:creationId xmlns:a16="http://schemas.microsoft.com/office/drawing/2014/main" id="{D5240A5E-2EE0-4FD3-9FA2-0FB1BBFAC039}"/>
              </a:ext>
            </a:extLst>
          </p:cNvPr>
          <p:cNvSpPr>
            <a:spLocks noGrp="1"/>
          </p:cNvSpPr>
          <p:nvPr>
            <p:ph idx="1"/>
          </p:nvPr>
        </p:nvSpPr>
        <p:spPr>
          <a:xfrm>
            <a:off x="1248582" y="2018922"/>
            <a:ext cx="5152218" cy="5681637"/>
          </a:xfrm>
        </p:spPr>
        <p:txBody>
          <a:bodyPr>
            <a:normAutofit/>
          </a:bodyPr>
          <a:lstStyle/>
          <a:p>
            <a:pPr marL="0" indent="0">
              <a:buNone/>
            </a:pPr>
            <a:endParaRPr lang="en-US" sz="1400" dirty="0"/>
          </a:p>
          <a:p>
            <a:r>
              <a:rPr lang="en-US" dirty="0"/>
              <a:t>Update your HTML to use .</a:t>
            </a:r>
            <a:r>
              <a:rPr lang="en-US" dirty="0" err="1"/>
              <a:t>myHighlight</a:t>
            </a:r>
            <a:r>
              <a:rPr lang="en-US" dirty="0"/>
              <a:t> in several places</a:t>
            </a:r>
          </a:p>
          <a:p>
            <a:r>
              <a:rPr lang="en-US" dirty="0"/>
              <a:t>Update your HTML to have a </a:t>
            </a:r>
            <a:r>
              <a:rPr lang="en-US" dirty="0" err="1"/>
              <a:t>firstIntro</a:t>
            </a:r>
            <a:endParaRPr lang="en-US" dirty="0"/>
          </a:p>
          <a:p>
            <a:r>
              <a:rPr lang="en-US" dirty="0"/>
              <a:t>Add another class</a:t>
            </a:r>
          </a:p>
          <a:p>
            <a:r>
              <a:rPr lang="en-US" dirty="0"/>
              <a:t>Add another id</a:t>
            </a:r>
          </a:p>
        </p:txBody>
      </p:sp>
    </p:spTree>
    <p:extLst>
      <p:ext uri="{BB962C8B-B14F-4D97-AF65-F5344CB8AC3E}">
        <p14:creationId xmlns:p14="http://schemas.microsoft.com/office/powerpoint/2010/main" val="330731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76B8-BF6D-4B41-9084-0B7896889ED4}"/>
              </a:ext>
            </a:extLst>
          </p:cNvPr>
          <p:cNvSpPr>
            <a:spLocks noGrp="1"/>
          </p:cNvSpPr>
          <p:nvPr>
            <p:ph type="title"/>
          </p:nvPr>
        </p:nvSpPr>
        <p:spPr/>
        <p:txBody>
          <a:bodyPr/>
          <a:lstStyle/>
          <a:p>
            <a:r>
              <a:rPr lang="en-US" dirty="0"/>
              <a:t>Who Are You?</a:t>
            </a:r>
          </a:p>
        </p:txBody>
      </p:sp>
      <p:sp>
        <p:nvSpPr>
          <p:cNvPr id="4" name="Content Placeholder 3">
            <a:extLst>
              <a:ext uri="{FF2B5EF4-FFF2-40B4-BE49-F238E27FC236}">
                <a16:creationId xmlns:a16="http://schemas.microsoft.com/office/drawing/2014/main" id="{E2F3D726-A17D-4B0A-ADC4-1E6C7E5DD55E}"/>
              </a:ext>
            </a:extLst>
          </p:cNvPr>
          <p:cNvSpPr>
            <a:spLocks noGrp="1"/>
          </p:cNvSpPr>
          <p:nvPr>
            <p:ph idx="1"/>
          </p:nvPr>
        </p:nvSpPr>
        <p:spPr/>
        <p:txBody>
          <a:bodyPr/>
          <a:lstStyle/>
          <a:p>
            <a:r>
              <a:rPr lang="en-US" dirty="0"/>
              <a:t>Name and School </a:t>
            </a:r>
          </a:p>
          <a:p>
            <a:r>
              <a:rPr lang="en-US" dirty="0"/>
              <a:t>What CS-related course(s) you have taught</a:t>
            </a:r>
          </a:p>
          <a:p>
            <a:r>
              <a:rPr lang="en-US" dirty="0"/>
              <a:t>What CS-related course(s) you would like to teach</a:t>
            </a:r>
          </a:p>
        </p:txBody>
      </p:sp>
    </p:spTree>
    <p:extLst>
      <p:ext uri="{BB962C8B-B14F-4D97-AF65-F5344CB8AC3E}">
        <p14:creationId xmlns:p14="http://schemas.microsoft.com/office/powerpoint/2010/main" val="174763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1458-EDE4-4B9C-A35B-2AF22D2F8955}"/>
              </a:ext>
            </a:extLst>
          </p:cNvPr>
          <p:cNvSpPr>
            <a:spLocks noGrp="1"/>
          </p:cNvSpPr>
          <p:nvPr>
            <p:ph type="title"/>
          </p:nvPr>
        </p:nvSpPr>
        <p:spPr/>
        <p:txBody>
          <a:bodyPr/>
          <a:lstStyle/>
          <a:p>
            <a:r>
              <a:rPr lang="en-US" dirty="0"/>
              <a:t>Pedagogy discussion</a:t>
            </a:r>
          </a:p>
        </p:txBody>
      </p:sp>
      <p:sp>
        <p:nvSpPr>
          <p:cNvPr id="3" name="Content Placeholder 2">
            <a:extLst>
              <a:ext uri="{FF2B5EF4-FFF2-40B4-BE49-F238E27FC236}">
                <a16:creationId xmlns:a16="http://schemas.microsoft.com/office/drawing/2014/main" id="{E26F54DC-318B-4541-AE5F-7A04679B7E86}"/>
              </a:ext>
            </a:extLst>
          </p:cNvPr>
          <p:cNvSpPr>
            <a:spLocks noGrp="1"/>
          </p:cNvSpPr>
          <p:nvPr>
            <p:ph idx="1"/>
          </p:nvPr>
        </p:nvSpPr>
        <p:spPr>
          <a:xfrm>
            <a:off x="1456812" y="1919336"/>
            <a:ext cx="4943989" cy="5962294"/>
          </a:xfrm>
        </p:spPr>
        <p:txBody>
          <a:bodyPr>
            <a:normAutofit lnSpcReduction="10000"/>
          </a:bodyPr>
          <a:lstStyle/>
          <a:p>
            <a:pPr marL="0" indent="0">
              <a:buNone/>
            </a:pPr>
            <a:r>
              <a:rPr lang="en-US" sz="1400" i="1" dirty="0"/>
              <a:t>Example rubric from my course at CSM:</a:t>
            </a:r>
          </a:p>
          <a:p>
            <a:pPr marL="0" indent="0">
              <a:buNone/>
            </a:pPr>
            <a:r>
              <a:rPr lang="en-US" sz="1400" dirty="0"/>
              <a:t>Part I is worth 16 points. You must include at least the following:</a:t>
            </a:r>
          </a:p>
          <a:p>
            <a:r>
              <a:rPr lang="en-US" sz="1400" dirty="0"/>
              <a:t>(1) Correct html structure including doctype</a:t>
            </a:r>
          </a:p>
          <a:p>
            <a:r>
              <a:rPr lang="en-US" sz="1400" dirty="0"/>
              <a:t>(1) Include a title for your document</a:t>
            </a:r>
          </a:p>
          <a:p>
            <a:r>
              <a:rPr lang="en-US" sz="1400" dirty="0"/>
              <a:t>(2) At least two levels of headers </a:t>
            </a:r>
          </a:p>
          <a:p>
            <a:r>
              <a:rPr lang="en-US" sz="1400" dirty="0"/>
              <a:t>(1) At least one paragraph (probably more)</a:t>
            </a:r>
          </a:p>
          <a:p>
            <a:r>
              <a:rPr lang="en-US" sz="1400" dirty="0"/>
              <a:t>(1) A list (ordered or unordered)</a:t>
            </a:r>
          </a:p>
          <a:p>
            <a:r>
              <a:rPr lang="en-US" sz="1400" dirty="0"/>
              <a:t>(1) At least one code snippet </a:t>
            </a:r>
          </a:p>
          <a:p>
            <a:r>
              <a:rPr lang="en-US" sz="1400" dirty="0"/>
              <a:t>(1) At least one hyperlink to an external site</a:t>
            </a:r>
          </a:p>
          <a:p>
            <a:r>
              <a:rPr lang="en-US" sz="1400" dirty="0"/>
              <a:t>(1) At least one html link to an anchor within the same document</a:t>
            </a:r>
          </a:p>
          <a:p>
            <a:r>
              <a:rPr lang="en-US" sz="1400" dirty="0"/>
              <a:t>(1) A </a:t>
            </a:r>
            <a:r>
              <a:rPr lang="en-US" sz="1400" dirty="0" err="1"/>
              <a:t>mailto</a:t>
            </a:r>
            <a:endParaRPr lang="en-US" sz="1400" dirty="0"/>
          </a:p>
          <a:p>
            <a:r>
              <a:rPr lang="en-US" sz="1400" dirty="0"/>
              <a:t>(1) At least one line break or horizontal rule</a:t>
            </a:r>
          </a:p>
          <a:p>
            <a:r>
              <a:rPr lang="en-US" sz="1400" dirty="0"/>
              <a:t>(1) At least one abbreviation</a:t>
            </a:r>
          </a:p>
          <a:p>
            <a:r>
              <a:rPr lang="en-US" sz="1400" dirty="0"/>
              <a:t>(1) At least one text format other than &lt;b&gt; or &lt;</a:t>
            </a:r>
            <a:r>
              <a:rPr lang="en-US" sz="1400" dirty="0" err="1"/>
              <a:t>i</a:t>
            </a:r>
            <a:r>
              <a:rPr lang="en-US" sz="1400" dirty="0"/>
              <a:t>&gt;</a:t>
            </a:r>
          </a:p>
          <a:p>
            <a:r>
              <a:rPr lang="en-US" sz="1400" dirty="0"/>
              <a:t>(1) Include an html comment</a:t>
            </a:r>
          </a:p>
          <a:p>
            <a:r>
              <a:rPr lang="en-US" sz="1400" dirty="0"/>
              <a:t>(1) Include at least one meta tag</a:t>
            </a:r>
          </a:p>
          <a:p>
            <a:r>
              <a:rPr lang="en-US" sz="1400" dirty="0"/>
              <a:t>(1) At least one special entity (e.g., copyright symbol)</a:t>
            </a:r>
          </a:p>
          <a:p>
            <a:pPr marL="0" indent="0">
              <a:buNone/>
            </a:pPr>
            <a:endParaRPr lang="en-US" sz="1400" dirty="0"/>
          </a:p>
        </p:txBody>
      </p:sp>
      <p:sp>
        <p:nvSpPr>
          <p:cNvPr id="4" name="TextBox 3">
            <a:extLst>
              <a:ext uri="{FF2B5EF4-FFF2-40B4-BE49-F238E27FC236}">
                <a16:creationId xmlns:a16="http://schemas.microsoft.com/office/drawing/2014/main" id="{8B104211-72B9-48C6-8172-48C59600AD5C}"/>
              </a:ext>
            </a:extLst>
          </p:cNvPr>
          <p:cNvSpPr txBox="1"/>
          <p:nvPr/>
        </p:nvSpPr>
        <p:spPr>
          <a:xfrm>
            <a:off x="1874068" y="7881630"/>
            <a:ext cx="4771176" cy="646331"/>
          </a:xfrm>
          <a:prstGeom prst="rect">
            <a:avLst/>
          </a:prstGeom>
          <a:noFill/>
        </p:spPr>
        <p:txBody>
          <a:bodyPr wrap="square" rtlCol="0">
            <a:spAutoFit/>
          </a:bodyPr>
          <a:lstStyle/>
          <a:p>
            <a:r>
              <a:rPr lang="en-US" b="1" dirty="0">
                <a:solidFill>
                  <a:schemeClr val="accent2">
                    <a:lumMod val="75000"/>
                  </a:schemeClr>
                </a:solidFill>
              </a:rPr>
              <a:t>This level of detail takes awhile to grade. What works at the HS level?</a:t>
            </a:r>
          </a:p>
        </p:txBody>
      </p:sp>
    </p:spTree>
    <p:extLst>
      <p:ext uri="{BB962C8B-B14F-4D97-AF65-F5344CB8AC3E}">
        <p14:creationId xmlns:p14="http://schemas.microsoft.com/office/powerpoint/2010/main" val="239770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B366-87E9-4D08-BA93-E634C4F3E23E}"/>
              </a:ext>
            </a:extLst>
          </p:cNvPr>
          <p:cNvSpPr>
            <a:spLocks noGrp="1"/>
          </p:cNvSpPr>
          <p:nvPr>
            <p:ph type="title"/>
          </p:nvPr>
        </p:nvSpPr>
        <p:spPr/>
        <p:txBody>
          <a:bodyPr/>
          <a:lstStyle/>
          <a:p>
            <a:r>
              <a:rPr lang="en-US" dirty="0"/>
              <a:t>Getting Ready</a:t>
            </a:r>
          </a:p>
        </p:txBody>
      </p:sp>
      <p:sp>
        <p:nvSpPr>
          <p:cNvPr id="3" name="Content Placeholder 2">
            <a:extLst>
              <a:ext uri="{FF2B5EF4-FFF2-40B4-BE49-F238E27FC236}">
                <a16:creationId xmlns:a16="http://schemas.microsoft.com/office/drawing/2014/main" id="{BAE5AB60-463F-4627-A609-30B1FC5B254D}"/>
              </a:ext>
            </a:extLst>
          </p:cNvPr>
          <p:cNvSpPr>
            <a:spLocks noGrp="1"/>
          </p:cNvSpPr>
          <p:nvPr>
            <p:ph idx="1"/>
          </p:nvPr>
        </p:nvSpPr>
        <p:spPr>
          <a:xfrm>
            <a:off x="1606193" y="1803651"/>
            <a:ext cx="4943989" cy="4334600"/>
          </a:xfrm>
        </p:spPr>
        <p:txBody>
          <a:bodyPr>
            <a:normAutofit fontScale="92500" lnSpcReduction="10000"/>
          </a:bodyPr>
          <a:lstStyle/>
          <a:p>
            <a:r>
              <a:rPr lang="en-US" sz="2800" dirty="0"/>
              <a:t>We have a lot to cover!</a:t>
            </a:r>
          </a:p>
          <a:p>
            <a:r>
              <a:rPr lang="en-US" sz="2800" dirty="0"/>
              <a:t>Course structure</a:t>
            </a:r>
          </a:p>
          <a:p>
            <a:pPr lvl="2"/>
            <a:r>
              <a:rPr lang="en-US" sz="2000" dirty="0"/>
              <a:t>Brief lectures </a:t>
            </a:r>
          </a:p>
          <a:p>
            <a:pPr lvl="2"/>
            <a:r>
              <a:rPr lang="en-US" sz="2000" dirty="0"/>
              <a:t>Exercises</a:t>
            </a:r>
          </a:p>
          <a:p>
            <a:pPr lvl="3"/>
            <a:r>
              <a:rPr lang="en-US" sz="1600" dirty="0"/>
              <a:t>Often done with a partner</a:t>
            </a:r>
          </a:p>
          <a:p>
            <a:pPr lvl="3"/>
            <a:r>
              <a:rPr lang="en-US" sz="1600" dirty="0"/>
              <a:t>It’s likely you won’t finish every exercise, but solutions will be provided so you can review later at your own pace</a:t>
            </a:r>
          </a:p>
          <a:p>
            <a:pPr lvl="3"/>
            <a:r>
              <a:rPr lang="en-US" sz="1600" dirty="0"/>
              <a:t>Philosophy: need to accommodate different experience levels. Workshop will provide lots of examples.</a:t>
            </a:r>
          </a:p>
          <a:p>
            <a:pPr lvl="2"/>
            <a:r>
              <a:rPr lang="en-US" sz="2000" dirty="0"/>
              <a:t>Pedagogy sidebars. </a:t>
            </a:r>
          </a:p>
          <a:p>
            <a:pPr lvl="3"/>
            <a:r>
              <a:rPr lang="en-US" sz="1600" dirty="0"/>
              <a:t>Limited time for discussion</a:t>
            </a:r>
          </a:p>
          <a:p>
            <a:pPr lvl="2"/>
            <a:endParaRPr lang="en-US" sz="2000" dirty="0"/>
          </a:p>
          <a:p>
            <a:endParaRPr lang="en-US" sz="2800" dirty="0"/>
          </a:p>
        </p:txBody>
      </p:sp>
      <p:pic>
        <p:nvPicPr>
          <p:cNvPr id="1026" name="Picture 2" descr="https://free-images.com/sm/f9bc/guitar_old_guitar_guitar.jpg">
            <a:extLst>
              <a:ext uri="{FF2B5EF4-FFF2-40B4-BE49-F238E27FC236}">
                <a16:creationId xmlns:a16="http://schemas.microsoft.com/office/drawing/2014/main" id="{08697274-E3C6-4AC2-B4F6-04E11F08F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46" r="26863"/>
          <a:stretch/>
        </p:blipFill>
        <p:spPr bwMode="auto">
          <a:xfrm>
            <a:off x="579422" y="3072142"/>
            <a:ext cx="152098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free-images.com/sm/5725/skiing_skier_ski_tour.jpg">
            <a:extLst>
              <a:ext uri="{FF2B5EF4-FFF2-40B4-BE49-F238E27FC236}">
                <a16:creationId xmlns:a16="http://schemas.microsoft.com/office/drawing/2014/main" id="{3241880E-7D70-48F1-ABB5-F9FA7312D6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023"/>
          <a:stretch/>
        </p:blipFill>
        <p:spPr bwMode="auto">
          <a:xfrm>
            <a:off x="4173716" y="6104820"/>
            <a:ext cx="2314162" cy="2173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EC5CF9-E280-4D5E-8087-E6649569025A}"/>
              </a:ext>
            </a:extLst>
          </p:cNvPr>
          <p:cNvSpPr txBox="1"/>
          <p:nvPr/>
        </p:nvSpPr>
        <p:spPr>
          <a:xfrm>
            <a:off x="887239" y="6670393"/>
            <a:ext cx="3286477" cy="1477328"/>
          </a:xfrm>
          <a:prstGeom prst="rect">
            <a:avLst/>
          </a:prstGeom>
          <a:noFill/>
        </p:spPr>
        <p:txBody>
          <a:bodyPr wrap="none" rtlCol="0">
            <a:spAutoFit/>
          </a:bodyPr>
          <a:lstStyle/>
          <a:p>
            <a:r>
              <a:rPr lang="en-US" dirty="0"/>
              <a:t>Right now:</a:t>
            </a:r>
          </a:p>
          <a:p>
            <a:endParaRPr lang="en-US" dirty="0"/>
          </a:p>
          <a:p>
            <a:r>
              <a:rPr lang="en-US" dirty="0"/>
              <a:t>Download the course zip</a:t>
            </a:r>
          </a:p>
          <a:p>
            <a:endParaRPr lang="en-US" dirty="0"/>
          </a:p>
          <a:p>
            <a:r>
              <a:rPr lang="en-US" dirty="0"/>
              <a:t>Get to know your neighbors</a:t>
            </a:r>
          </a:p>
        </p:txBody>
      </p:sp>
    </p:spTree>
    <p:extLst>
      <p:ext uri="{BB962C8B-B14F-4D97-AF65-F5344CB8AC3E}">
        <p14:creationId xmlns:p14="http://schemas.microsoft.com/office/powerpoint/2010/main" val="39694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1747F-E3CE-409C-9DF1-DEA2A462D4DE}"/>
              </a:ext>
            </a:extLst>
          </p:cNvPr>
          <p:cNvSpPr>
            <a:spLocks noGrp="1"/>
          </p:cNvSpPr>
          <p:nvPr>
            <p:ph type="title"/>
          </p:nvPr>
        </p:nvSpPr>
        <p:spPr/>
        <p:txBody>
          <a:bodyPr/>
          <a:lstStyle/>
          <a:p>
            <a:r>
              <a:rPr lang="en-US" dirty="0"/>
              <a:t>Goals for Today</a:t>
            </a:r>
          </a:p>
        </p:txBody>
      </p:sp>
      <p:sp>
        <p:nvSpPr>
          <p:cNvPr id="5" name="Content Placeholder 4">
            <a:extLst>
              <a:ext uri="{FF2B5EF4-FFF2-40B4-BE49-F238E27FC236}">
                <a16:creationId xmlns:a16="http://schemas.microsoft.com/office/drawing/2014/main" id="{57DE4238-F50B-4CF2-A5C3-3D67609A772D}"/>
              </a:ext>
            </a:extLst>
          </p:cNvPr>
          <p:cNvSpPr>
            <a:spLocks noGrp="1"/>
          </p:cNvSpPr>
          <p:nvPr>
            <p:ph idx="1"/>
          </p:nvPr>
        </p:nvSpPr>
        <p:spPr/>
        <p:txBody>
          <a:bodyPr/>
          <a:lstStyle/>
          <a:p>
            <a:r>
              <a:rPr lang="en-US" dirty="0"/>
              <a:t>Review HTML</a:t>
            </a:r>
          </a:p>
          <a:p>
            <a:r>
              <a:rPr lang="en-US" dirty="0"/>
              <a:t>Learn basic CSS</a:t>
            </a:r>
          </a:p>
          <a:p>
            <a:r>
              <a:rPr lang="en-US" dirty="0"/>
              <a:t>Learn JavaScript events and how to connect HTML and JS</a:t>
            </a:r>
          </a:p>
          <a:p>
            <a:endParaRPr lang="en-US" dirty="0"/>
          </a:p>
          <a:p>
            <a:endParaRPr lang="en-US" dirty="0"/>
          </a:p>
          <a:p>
            <a:r>
              <a:rPr lang="en-US" dirty="0"/>
              <a:t>Pedagogy discussions</a:t>
            </a:r>
          </a:p>
          <a:p>
            <a:r>
              <a:rPr lang="en-US" dirty="0"/>
              <a:t>Be sure everyone is comfortable editing files/executing in browser</a:t>
            </a:r>
          </a:p>
        </p:txBody>
      </p:sp>
    </p:spTree>
    <p:extLst>
      <p:ext uri="{BB962C8B-B14F-4D97-AF65-F5344CB8AC3E}">
        <p14:creationId xmlns:p14="http://schemas.microsoft.com/office/powerpoint/2010/main" val="215787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23E77-CBAE-4955-8F48-449E8693DE30}"/>
              </a:ext>
            </a:extLst>
          </p:cNvPr>
          <p:cNvSpPr>
            <a:spLocks noGrp="1"/>
          </p:cNvSpPr>
          <p:nvPr>
            <p:ph type="title"/>
          </p:nvPr>
        </p:nvSpPr>
        <p:spPr/>
        <p:txBody>
          <a:bodyPr/>
          <a:lstStyle/>
          <a:p>
            <a:r>
              <a:rPr lang="en-US" dirty="0"/>
              <a:t>Pre-Work</a:t>
            </a:r>
          </a:p>
        </p:txBody>
      </p:sp>
      <p:sp>
        <p:nvSpPr>
          <p:cNvPr id="5" name="Text Placeholder 4">
            <a:extLst>
              <a:ext uri="{FF2B5EF4-FFF2-40B4-BE49-F238E27FC236}">
                <a16:creationId xmlns:a16="http://schemas.microsoft.com/office/drawing/2014/main" id="{8CC7822E-665A-4861-8F45-8D5059300779}"/>
              </a:ext>
            </a:extLst>
          </p:cNvPr>
          <p:cNvSpPr>
            <a:spLocks noGrp="1"/>
          </p:cNvSpPr>
          <p:nvPr>
            <p:ph type="body" idx="1"/>
          </p:nvPr>
        </p:nvSpPr>
        <p:spPr/>
        <p:txBody>
          <a:bodyPr/>
          <a:lstStyle/>
          <a:p>
            <a:r>
              <a:rPr lang="en-US" dirty="0"/>
              <a:t>Intro to HTML</a:t>
            </a:r>
          </a:p>
        </p:txBody>
      </p:sp>
    </p:spTree>
    <p:extLst>
      <p:ext uri="{BB962C8B-B14F-4D97-AF65-F5344CB8AC3E}">
        <p14:creationId xmlns:p14="http://schemas.microsoft.com/office/powerpoint/2010/main" val="29732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71133-FE92-47AD-838C-ADEFF2D6384A}"/>
              </a:ext>
            </a:extLst>
          </p:cNvPr>
          <p:cNvSpPr>
            <a:spLocks noGrp="1"/>
          </p:cNvSpPr>
          <p:nvPr>
            <p:ph type="title"/>
          </p:nvPr>
        </p:nvSpPr>
        <p:spPr/>
        <p:txBody>
          <a:bodyPr/>
          <a:lstStyle/>
          <a:p>
            <a:r>
              <a:rPr lang="en-US" dirty="0"/>
              <a:t>Quick Review</a:t>
            </a:r>
          </a:p>
        </p:txBody>
      </p:sp>
      <p:sp>
        <p:nvSpPr>
          <p:cNvPr id="5" name="Content Placeholder 4">
            <a:extLst>
              <a:ext uri="{FF2B5EF4-FFF2-40B4-BE49-F238E27FC236}">
                <a16:creationId xmlns:a16="http://schemas.microsoft.com/office/drawing/2014/main" id="{0A77DDDA-D92E-41EC-8E45-18B57835B36A}"/>
              </a:ext>
            </a:extLst>
          </p:cNvPr>
          <p:cNvSpPr>
            <a:spLocks noGrp="1"/>
          </p:cNvSpPr>
          <p:nvPr>
            <p:ph idx="1"/>
          </p:nvPr>
        </p:nvSpPr>
        <p:spPr>
          <a:xfrm>
            <a:off x="1456811" y="1885132"/>
            <a:ext cx="4943989" cy="5036829"/>
          </a:xfrm>
        </p:spPr>
        <p:txBody>
          <a:bodyPr/>
          <a:lstStyle/>
          <a:p>
            <a:r>
              <a:rPr lang="en-US" dirty="0"/>
              <a:t>HTML uses tags to identify sections</a:t>
            </a:r>
          </a:p>
          <a:p>
            <a:r>
              <a:rPr lang="en-US" dirty="0"/>
              <a:t>Our example page has: </a:t>
            </a:r>
          </a:p>
          <a:p>
            <a:pPr lvl="1"/>
            <a:r>
              <a:rPr lang="en-US" dirty="0"/>
              <a:t>Headers (h1 and h2)</a:t>
            </a:r>
          </a:p>
          <a:p>
            <a:pPr lvl="1"/>
            <a:r>
              <a:rPr lang="en-US" dirty="0"/>
              <a:t>Text (p)</a:t>
            </a:r>
          </a:p>
          <a:p>
            <a:pPr lvl="1"/>
            <a:r>
              <a:rPr lang="en-US" dirty="0"/>
              <a:t>Picture (</a:t>
            </a:r>
            <a:r>
              <a:rPr lang="en-US" dirty="0" err="1"/>
              <a:t>img</a:t>
            </a:r>
            <a:r>
              <a:rPr lang="en-US" dirty="0"/>
              <a:t>)</a:t>
            </a:r>
          </a:p>
          <a:p>
            <a:pPr lvl="1"/>
            <a:r>
              <a:rPr lang="en-US" dirty="0"/>
              <a:t>Link (</a:t>
            </a:r>
            <a:r>
              <a:rPr lang="en-US" dirty="0" err="1"/>
              <a:t>href</a:t>
            </a:r>
            <a:r>
              <a:rPr lang="en-US" dirty="0"/>
              <a:t>)</a:t>
            </a:r>
          </a:p>
          <a:p>
            <a:pPr lvl="1"/>
            <a:r>
              <a:rPr lang="en-US" dirty="0"/>
              <a:t>Lists (ul and </a:t>
            </a:r>
            <a:r>
              <a:rPr lang="en-US" dirty="0" err="1"/>
              <a:t>ol</a:t>
            </a:r>
            <a:r>
              <a:rPr lang="en-US" dirty="0"/>
              <a:t>)</a:t>
            </a:r>
          </a:p>
          <a:p>
            <a:pPr lvl="1"/>
            <a:r>
              <a:rPr lang="en-US" dirty="0"/>
              <a:t>Text with set spacing (pre)</a:t>
            </a:r>
          </a:p>
          <a:p>
            <a:pPr lvl="1"/>
            <a:r>
              <a:rPr lang="en-US" dirty="0"/>
              <a:t>Line to separate sections (</a:t>
            </a:r>
            <a:r>
              <a:rPr lang="en-US" dirty="0" err="1"/>
              <a:t>hr</a:t>
            </a:r>
            <a:r>
              <a:rPr lang="en-US" dirty="0"/>
              <a:t>)</a:t>
            </a:r>
          </a:p>
          <a:p>
            <a:pPr lvl="1"/>
            <a:r>
              <a:rPr lang="en-US" dirty="0"/>
              <a:t>Bold (strong) and italic (</a:t>
            </a:r>
            <a:r>
              <a:rPr lang="en-US" dirty="0" err="1"/>
              <a:t>em</a:t>
            </a:r>
            <a:r>
              <a:rPr lang="en-US" dirty="0"/>
              <a:t>) text</a:t>
            </a:r>
          </a:p>
          <a:p>
            <a:pPr lvl="1"/>
            <a:r>
              <a:rPr lang="en-US" dirty="0"/>
              <a:t>Button (with no action yet)</a:t>
            </a:r>
          </a:p>
          <a:p>
            <a:pPr lvl="1"/>
            <a:endParaRPr lang="en-US" dirty="0"/>
          </a:p>
        </p:txBody>
      </p:sp>
      <p:sp>
        <p:nvSpPr>
          <p:cNvPr id="6" name="TextBox 5">
            <a:extLst>
              <a:ext uri="{FF2B5EF4-FFF2-40B4-BE49-F238E27FC236}">
                <a16:creationId xmlns:a16="http://schemas.microsoft.com/office/drawing/2014/main" id="{60B0D979-D18F-4897-A5A2-A7D12E6AF9FF}"/>
              </a:ext>
            </a:extLst>
          </p:cNvPr>
          <p:cNvSpPr txBox="1"/>
          <p:nvPr/>
        </p:nvSpPr>
        <p:spPr>
          <a:xfrm>
            <a:off x="830655" y="6597148"/>
            <a:ext cx="5570145" cy="1323439"/>
          </a:xfrm>
          <a:prstGeom prst="rect">
            <a:avLst/>
          </a:prstGeom>
          <a:noFill/>
        </p:spPr>
        <p:txBody>
          <a:bodyPr wrap="square" rtlCol="0">
            <a:spAutoFit/>
          </a:bodyPr>
          <a:lstStyle/>
          <a:p>
            <a:r>
              <a:rPr lang="en-US" sz="1600" b="1" dirty="0">
                <a:solidFill>
                  <a:schemeClr val="accent2">
                    <a:lumMod val="75000"/>
                  </a:schemeClr>
                </a:solidFill>
              </a:rPr>
              <a:t>Pedagogy sidebar: HTML/web pages may be engaging for students because they can immediately see the result (and have probably used web pages). Need an engaging context – google, CSTA topic. Pet Adoption has been popular with college students.  </a:t>
            </a:r>
          </a:p>
        </p:txBody>
      </p:sp>
      <p:sp>
        <p:nvSpPr>
          <p:cNvPr id="7" name="TextBox 6">
            <a:extLst>
              <a:ext uri="{FF2B5EF4-FFF2-40B4-BE49-F238E27FC236}">
                <a16:creationId xmlns:a16="http://schemas.microsoft.com/office/drawing/2014/main" id="{8FEE0580-0DB3-4CEB-911C-B76E4F9367A8}"/>
              </a:ext>
            </a:extLst>
          </p:cNvPr>
          <p:cNvSpPr txBox="1"/>
          <p:nvPr/>
        </p:nvSpPr>
        <p:spPr>
          <a:xfrm>
            <a:off x="601159" y="8004076"/>
            <a:ext cx="6256841" cy="523220"/>
          </a:xfrm>
          <a:prstGeom prst="rect">
            <a:avLst/>
          </a:prstGeom>
          <a:noFill/>
        </p:spPr>
        <p:txBody>
          <a:bodyPr wrap="none" rtlCol="0">
            <a:spAutoFit/>
          </a:bodyPr>
          <a:lstStyle/>
          <a:p>
            <a:r>
              <a:rPr lang="en-US" sz="1400" dirty="0">
                <a:hlinkClick r:id="rId3"/>
              </a:rPr>
              <a:t>https://learning.mozilla.org/en-US/activities/make-your-first-webpage/</a:t>
            </a:r>
            <a:endParaRPr lang="en-US" sz="1400" dirty="0"/>
          </a:p>
          <a:p>
            <a:r>
              <a:rPr lang="en-US" sz="1400" dirty="0">
                <a:hlinkClick r:id="rId4"/>
              </a:rPr>
              <a:t>https://code.org/educate/weblab</a:t>
            </a:r>
            <a:endParaRPr lang="en-US" sz="1400" dirty="0"/>
          </a:p>
        </p:txBody>
      </p:sp>
    </p:spTree>
    <p:extLst>
      <p:ext uri="{BB962C8B-B14F-4D97-AF65-F5344CB8AC3E}">
        <p14:creationId xmlns:p14="http://schemas.microsoft.com/office/powerpoint/2010/main" val="170012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C5F2-E206-4332-B6F4-56C4D5FA222A}"/>
              </a:ext>
            </a:extLst>
          </p:cNvPr>
          <p:cNvSpPr>
            <a:spLocks noGrp="1"/>
          </p:cNvSpPr>
          <p:nvPr>
            <p:ph type="title"/>
          </p:nvPr>
        </p:nvSpPr>
        <p:spPr/>
        <p:txBody>
          <a:bodyPr/>
          <a:lstStyle/>
          <a:p>
            <a:r>
              <a:rPr lang="en-US" dirty="0"/>
              <a:t>INTRO TO CSS</a:t>
            </a:r>
          </a:p>
        </p:txBody>
      </p:sp>
      <p:sp>
        <p:nvSpPr>
          <p:cNvPr id="3" name="Subtitle 2">
            <a:extLst>
              <a:ext uri="{FF2B5EF4-FFF2-40B4-BE49-F238E27FC236}">
                <a16:creationId xmlns:a16="http://schemas.microsoft.com/office/drawing/2014/main" id="{C769F06C-CD95-4711-849E-07E3D1E702FD}"/>
              </a:ext>
            </a:extLst>
          </p:cNvPr>
          <p:cNvSpPr>
            <a:spLocks noGrp="1"/>
          </p:cNvSpPr>
          <p:nvPr>
            <p:ph type="body" idx="1"/>
          </p:nvPr>
        </p:nvSpPr>
        <p:spPr/>
        <p:txBody>
          <a:bodyPr/>
          <a:lstStyle/>
          <a:p>
            <a:r>
              <a:rPr lang="en-US" dirty="0"/>
              <a:t>Web Programming Workshop</a:t>
            </a:r>
          </a:p>
          <a:p>
            <a:r>
              <a:rPr lang="en-US" dirty="0"/>
              <a:t>Summer 2019</a:t>
            </a:r>
          </a:p>
        </p:txBody>
      </p:sp>
    </p:spTree>
    <p:extLst>
      <p:ext uri="{BB962C8B-B14F-4D97-AF65-F5344CB8AC3E}">
        <p14:creationId xmlns:p14="http://schemas.microsoft.com/office/powerpoint/2010/main" val="170300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02A9-50B8-4DEC-AE9B-D2C5FE792149}"/>
              </a:ext>
            </a:extLst>
          </p:cNvPr>
          <p:cNvSpPr>
            <a:spLocks noGrp="1"/>
          </p:cNvSpPr>
          <p:nvPr>
            <p:ph type="title"/>
          </p:nvPr>
        </p:nvSpPr>
        <p:spPr/>
        <p:txBody>
          <a:bodyPr/>
          <a:lstStyle/>
          <a:p>
            <a:r>
              <a:rPr lang="en-US" dirty="0"/>
              <a:t>Get </a:t>
            </a:r>
            <a:r>
              <a:rPr lang="en-US" dirty="0" err="1"/>
              <a:t>Stylin</a:t>
            </a:r>
            <a:r>
              <a:rPr lang="en-US" dirty="0"/>
              <a:t>’</a:t>
            </a:r>
          </a:p>
        </p:txBody>
      </p:sp>
      <p:sp>
        <p:nvSpPr>
          <p:cNvPr id="3" name="Content Placeholder 2">
            <a:extLst>
              <a:ext uri="{FF2B5EF4-FFF2-40B4-BE49-F238E27FC236}">
                <a16:creationId xmlns:a16="http://schemas.microsoft.com/office/drawing/2014/main" id="{21861A43-BFEB-4321-B922-53CF71C53107}"/>
              </a:ext>
            </a:extLst>
          </p:cNvPr>
          <p:cNvSpPr>
            <a:spLocks noGrp="1"/>
          </p:cNvSpPr>
          <p:nvPr>
            <p:ph idx="1"/>
          </p:nvPr>
        </p:nvSpPr>
        <p:spPr/>
        <p:txBody>
          <a:bodyPr/>
          <a:lstStyle/>
          <a:p>
            <a:r>
              <a:rPr lang="en-US" b="1" dirty="0"/>
              <a:t>CSS can be used to: </a:t>
            </a:r>
          </a:p>
          <a:p>
            <a:pPr>
              <a:buFont typeface="Arial" panose="020B0604020202020204" pitchFamily="34" charset="0"/>
              <a:buChar char="•"/>
            </a:pPr>
            <a:r>
              <a:rPr lang="en-US" b="1" dirty="0"/>
              <a:t>Add color to your website</a:t>
            </a:r>
          </a:p>
          <a:p>
            <a:pPr lvl="1">
              <a:buFont typeface="Arial" panose="020B0604020202020204" pitchFamily="34" charset="0"/>
              <a:buChar char="•"/>
            </a:pPr>
            <a:r>
              <a:rPr lang="en-US" b="1" dirty="0"/>
              <a:t>Background</a:t>
            </a:r>
          </a:p>
          <a:p>
            <a:pPr lvl="1">
              <a:buFont typeface="Arial" panose="020B0604020202020204" pitchFamily="34" charset="0"/>
              <a:buChar char="•"/>
            </a:pPr>
            <a:r>
              <a:rPr lang="en-US" b="1" dirty="0"/>
              <a:t>Text </a:t>
            </a:r>
          </a:p>
          <a:p>
            <a:pPr>
              <a:buFont typeface="Arial" panose="020B0604020202020204" pitchFamily="34" charset="0"/>
              <a:buChar char="•"/>
            </a:pPr>
            <a:r>
              <a:rPr lang="en-US" b="1" dirty="0"/>
              <a:t>Modify the font (text appearance)</a:t>
            </a:r>
          </a:p>
          <a:p>
            <a:pPr>
              <a:buFont typeface="Arial" panose="020B0604020202020204" pitchFamily="34" charset="0"/>
              <a:buChar char="•"/>
            </a:pPr>
            <a:r>
              <a:rPr lang="en-US" b="1" dirty="0"/>
              <a:t>Modify spacing</a:t>
            </a:r>
          </a:p>
          <a:p>
            <a:pPr>
              <a:buFont typeface="Arial" panose="020B0604020202020204" pitchFamily="34" charset="0"/>
              <a:buChar char="•"/>
            </a:pPr>
            <a:r>
              <a:rPr lang="en-US" b="1" dirty="0"/>
              <a:t>Add a border</a:t>
            </a:r>
          </a:p>
          <a:p>
            <a:pPr marL="0" indent="0">
              <a:buNone/>
            </a:pPr>
            <a:endParaRPr lang="en-US" b="1" dirty="0"/>
          </a:p>
          <a:p>
            <a:pPr marL="0" indent="0">
              <a:buNone/>
            </a:pPr>
            <a:r>
              <a:rPr lang="en-US" dirty="0"/>
              <a:t>And also (we won’t cover)</a:t>
            </a:r>
          </a:p>
          <a:p>
            <a:pPr>
              <a:buFont typeface="Arial" panose="020B0604020202020204" pitchFamily="34" charset="0"/>
              <a:buChar char="•"/>
            </a:pPr>
            <a:r>
              <a:rPr lang="en-US" dirty="0"/>
              <a:t>Control layout</a:t>
            </a:r>
          </a:p>
          <a:p>
            <a:pPr>
              <a:buFont typeface="Arial" panose="020B0604020202020204" pitchFamily="34" charset="0"/>
              <a:buChar char="•"/>
            </a:pPr>
            <a:r>
              <a:rPr lang="en-US" dirty="0"/>
              <a:t>Make your page responsive</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576031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295</TotalTime>
  <Words>1828</Words>
  <Application>Microsoft Office PowerPoint</Application>
  <PresentationFormat>Letter Paper (8.5x11 in)</PresentationFormat>
  <Paragraphs>317</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Courier New</vt:lpstr>
      <vt:lpstr>Times New Roman</vt:lpstr>
      <vt:lpstr>Wingdings 3</vt:lpstr>
      <vt:lpstr>Wisp</vt:lpstr>
      <vt:lpstr>Web Programming Summer 2019</vt:lpstr>
      <vt:lpstr>Who am I?</vt:lpstr>
      <vt:lpstr>Who Are You?</vt:lpstr>
      <vt:lpstr>Getting Ready</vt:lpstr>
      <vt:lpstr>Goals for Today</vt:lpstr>
      <vt:lpstr>Pre-Work</vt:lpstr>
      <vt:lpstr>Quick Review</vt:lpstr>
      <vt:lpstr>INTRO TO CSS</vt:lpstr>
      <vt:lpstr>Get Stylin’</vt:lpstr>
      <vt:lpstr>CSS can have a dramatic impact</vt:lpstr>
      <vt:lpstr>Syntax</vt:lpstr>
      <vt:lpstr>CSS Syntax</vt:lpstr>
      <vt:lpstr>Where do I specify all this styling?</vt:lpstr>
      <vt:lpstr>Styling our “About” page</vt:lpstr>
      <vt:lpstr>Font size</vt:lpstr>
      <vt:lpstr>More Stylin’</vt:lpstr>
      <vt:lpstr>Borders and Padding</vt:lpstr>
      <vt:lpstr>Lists and Links</vt:lpstr>
      <vt:lpstr>Your Turn</vt:lpstr>
      <vt:lpstr>Pedagogy</vt:lpstr>
      <vt:lpstr>So why is this called “Cascading”</vt:lpstr>
      <vt:lpstr>What’s the browser doing???</vt:lpstr>
      <vt:lpstr>Time for Lunch!</vt:lpstr>
      <vt:lpstr>Back from lunch</vt:lpstr>
      <vt:lpstr>More Advanced CSS</vt:lpstr>
      <vt:lpstr>Example inline + class</vt:lpstr>
      <vt:lpstr>Apply class to h2, li and another span</vt:lpstr>
      <vt:lpstr>id = unique element</vt:lpstr>
      <vt:lpstr>Your Turn Again</vt:lpstr>
      <vt:lpstr>Pedagogy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CSS</dc:title>
  <dc:creator>Cyndi</dc:creator>
  <cp:lastModifiedBy>Cyndi</cp:lastModifiedBy>
  <cp:revision>75</cp:revision>
  <dcterms:created xsi:type="dcterms:W3CDTF">2019-05-11T16:21:36Z</dcterms:created>
  <dcterms:modified xsi:type="dcterms:W3CDTF">2019-06-06T15:12:32Z</dcterms:modified>
</cp:coreProperties>
</file>